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596" r:id="rId4"/>
    <p:sldId id="613" r:id="rId5"/>
    <p:sldId id="615" r:id="rId6"/>
    <p:sldId id="614" r:id="rId7"/>
    <p:sldId id="604" r:id="rId8"/>
    <p:sldId id="611" r:id="rId9"/>
    <p:sldId id="602" r:id="rId10"/>
    <p:sldId id="610" r:id="rId11"/>
    <p:sldId id="600" r:id="rId12"/>
    <p:sldId id="609" r:id="rId13"/>
    <p:sldId id="605" r:id="rId14"/>
    <p:sldId id="608" r:id="rId15"/>
    <p:sldId id="607" r:id="rId16"/>
    <p:sldId id="606" r:id="rId17"/>
    <p:sldId id="603" r:id="rId18"/>
    <p:sldId id="598" r:id="rId19"/>
    <p:sldId id="601" r:id="rId20"/>
    <p:sldId id="599" r:id="rId21"/>
    <p:sldId id="586" r:id="rId22"/>
    <p:sldId id="597" r:id="rId23"/>
    <p:sldId id="592" r:id="rId24"/>
    <p:sldId id="594" r:id="rId25"/>
    <p:sldId id="591" r:id="rId26"/>
    <p:sldId id="297" r:id="rId27"/>
    <p:sldId id="302" r:id="rId28"/>
    <p:sldId id="303" r:id="rId29"/>
    <p:sldId id="305" r:id="rId30"/>
    <p:sldId id="304" r:id="rId31"/>
    <p:sldId id="306" r:id="rId32"/>
    <p:sldId id="307" r:id="rId33"/>
    <p:sldId id="311" r:id="rId34"/>
    <p:sldId id="309" r:id="rId35"/>
    <p:sldId id="310" r:id="rId36"/>
    <p:sldId id="308" r:id="rId37"/>
    <p:sldId id="314" r:id="rId38"/>
    <p:sldId id="313" r:id="rId39"/>
    <p:sldId id="318" r:id="rId40"/>
    <p:sldId id="315" r:id="rId41"/>
    <p:sldId id="317" r:id="rId42"/>
    <p:sldId id="316" r:id="rId43"/>
    <p:sldId id="312" r:id="rId44"/>
    <p:sldId id="319" r:id="rId45"/>
    <p:sldId id="320" r:id="rId46"/>
    <p:sldId id="322" r:id="rId47"/>
    <p:sldId id="321" r:id="rId48"/>
    <p:sldId id="325" r:id="rId49"/>
    <p:sldId id="324" r:id="rId50"/>
    <p:sldId id="326" r:id="rId51"/>
    <p:sldId id="323" r:id="rId52"/>
    <p:sldId id="329" r:id="rId53"/>
    <p:sldId id="330" r:id="rId54"/>
    <p:sldId id="328" r:id="rId55"/>
    <p:sldId id="327" r:id="rId56"/>
    <p:sldId id="334" r:id="rId57"/>
    <p:sldId id="333" r:id="rId58"/>
    <p:sldId id="332" r:id="rId59"/>
    <p:sldId id="336" r:id="rId60"/>
    <p:sldId id="335" r:id="rId61"/>
    <p:sldId id="331" r:id="rId62"/>
    <p:sldId id="342" r:id="rId63"/>
    <p:sldId id="341" r:id="rId64"/>
    <p:sldId id="340" r:id="rId65"/>
    <p:sldId id="339" r:id="rId66"/>
    <p:sldId id="338" r:id="rId67"/>
    <p:sldId id="337" r:id="rId68"/>
    <p:sldId id="346" r:id="rId69"/>
    <p:sldId id="345" r:id="rId70"/>
    <p:sldId id="344" r:id="rId71"/>
    <p:sldId id="348" r:id="rId72"/>
    <p:sldId id="347" r:id="rId73"/>
    <p:sldId id="350" r:id="rId74"/>
    <p:sldId id="349" r:id="rId75"/>
    <p:sldId id="352" r:id="rId76"/>
    <p:sldId id="351" r:id="rId77"/>
    <p:sldId id="355" r:id="rId78"/>
    <p:sldId id="354" r:id="rId79"/>
    <p:sldId id="353" r:id="rId80"/>
    <p:sldId id="358" r:id="rId81"/>
    <p:sldId id="357" r:id="rId82"/>
    <p:sldId id="356" r:id="rId83"/>
    <p:sldId id="343" r:id="rId84"/>
    <p:sldId id="361" r:id="rId85"/>
    <p:sldId id="360" r:id="rId86"/>
    <p:sldId id="363" r:id="rId87"/>
    <p:sldId id="295" r:id="rId8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63257-8DA0-4E18-8445-F04858A74706}"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s-419"/>
        </a:p>
      </dgm:t>
    </dgm:pt>
    <dgm:pt modelId="{83D74FBF-0776-4695-8750-5A998A997FB4}">
      <dgm:prSet phldrT="[Texto]"/>
      <dgm:spPr/>
      <dgm:t>
        <a:bodyPr/>
        <a:lstStyle/>
        <a:p>
          <a:r>
            <a:rPr lang="es-419">
              <a:ln/>
              <a:solidFill>
                <a:schemeClr val="tx1">
                  <a:lumMod val="10000"/>
                  <a:lumOff val="90000"/>
                </a:schemeClr>
              </a:solidFill>
            </a:rPr>
            <a:t>Personas Vulnerables</a:t>
          </a:r>
          <a:endParaRPr lang="es-419" dirty="0">
            <a:ln/>
            <a:solidFill>
              <a:schemeClr val="tx1">
                <a:lumMod val="10000"/>
                <a:lumOff val="90000"/>
              </a:schemeClr>
            </a:solidFill>
          </a:endParaRPr>
        </a:p>
      </dgm:t>
    </dgm:pt>
    <dgm:pt modelId="{02A2DA31-1633-4ECF-A566-B72B076B9A17}" type="parTrans" cxnId="{7BBC7BA8-D325-4653-8DF8-CCEB9F084EEA}">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DC906B24-3C3A-4B49-8577-56568B924437}" type="sibTrans" cxnId="{7BBC7BA8-D325-4653-8DF8-CCEB9F084EEA}">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55D568FF-AE96-471C-96A9-4C584D6D3210}">
      <dgm:prSet phldrT="[Texto]"/>
      <dgm:spPr/>
      <dgm:t>
        <a:bodyPr/>
        <a:lstStyle/>
        <a:p>
          <a:r>
            <a:rPr lang="es-419">
              <a:ln/>
              <a:solidFill>
                <a:schemeClr val="tx1">
                  <a:lumMod val="10000"/>
                  <a:lumOff val="90000"/>
                </a:schemeClr>
              </a:solidFill>
            </a:rPr>
            <a:t>Prevención Brotes COVID-19</a:t>
          </a:r>
          <a:endParaRPr lang="es-419" dirty="0">
            <a:ln/>
            <a:solidFill>
              <a:schemeClr val="tx1">
                <a:lumMod val="10000"/>
                <a:lumOff val="90000"/>
              </a:schemeClr>
            </a:solidFill>
          </a:endParaRPr>
        </a:p>
      </dgm:t>
    </dgm:pt>
    <dgm:pt modelId="{0418B8C3-B591-46C0-B427-3595A31848E4}" type="parTrans" cxnId="{9B2CC958-F7B3-463E-8D5E-A1F3D5A809FE}">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DE2DCAC2-C856-4A43-ADA5-5EE9DD0E5455}" type="sibTrans" cxnId="{9B2CC958-F7B3-463E-8D5E-A1F3D5A809FE}">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F7AEFCCD-D64A-4149-837F-70E1E4B95F6A}">
      <dgm:prSet phldrT="[Texto]"/>
      <dgm:spPr/>
      <dgm:t>
        <a:bodyPr/>
        <a:lstStyle/>
        <a:p>
          <a:r>
            <a:rPr lang="es-419" dirty="0">
              <a:ln/>
              <a:solidFill>
                <a:schemeClr val="tx1">
                  <a:lumMod val="10000"/>
                  <a:lumOff val="90000"/>
                </a:schemeClr>
              </a:solidFill>
            </a:rPr>
            <a:t>Estado Vacunal </a:t>
          </a:r>
        </a:p>
      </dgm:t>
    </dgm:pt>
    <dgm:pt modelId="{B2DB10FC-EAB1-455D-A293-421962F4F0D1}" type="parTrans" cxnId="{EC9E9A46-17CD-4CA6-A609-C43ACF0C07A8}">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E07B09E3-C022-489E-B59C-17D21E0063D4}" type="sibTrans" cxnId="{EC9E9A46-17CD-4CA6-A609-C43ACF0C07A8}">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632D2CD8-FA3A-4B3A-B08B-DAA299C6FE38}">
      <dgm:prSet phldrT="[Texto]"/>
      <dgm:spPr/>
      <dgm:t>
        <a:bodyPr/>
        <a:lstStyle/>
        <a:p>
          <a:r>
            <a:rPr lang="es-419" dirty="0">
              <a:ln/>
              <a:solidFill>
                <a:schemeClr val="tx1">
                  <a:lumMod val="10000"/>
                  <a:lumOff val="90000"/>
                </a:schemeClr>
              </a:solidFill>
            </a:rPr>
            <a:t>Mapa Riesgo (según vacunación y aforo)</a:t>
          </a:r>
        </a:p>
      </dgm:t>
    </dgm:pt>
    <dgm:pt modelId="{DBC2C3BE-E59A-4C3C-9442-9F6E2A55C5CB}" type="parTrans" cxnId="{A0BD96D2-8145-4958-968A-CB64D6921D2C}">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9CA8A94E-D016-427C-9439-E45D5A1E53A9}" type="sibTrans" cxnId="{A0BD96D2-8145-4958-968A-CB64D6921D2C}">
      <dgm:prSet/>
      <dgm:spPr/>
      <dgm:t>
        <a:bodyPr/>
        <a:lstStyle/>
        <a:p>
          <a:endParaRPr lang="es-419">
            <a:ln>
              <a:solidFill>
                <a:schemeClr val="tx1">
                  <a:lumMod val="10000"/>
                  <a:lumOff val="90000"/>
                </a:schemeClr>
              </a:solidFill>
            </a:ln>
            <a:solidFill>
              <a:schemeClr val="tx1">
                <a:lumMod val="10000"/>
                <a:lumOff val="90000"/>
              </a:schemeClr>
            </a:solidFill>
          </a:endParaRPr>
        </a:p>
      </dgm:t>
    </dgm:pt>
    <dgm:pt modelId="{D7D71E3F-B0FE-48CC-83F7-876CF6281721}" type="pres">
      <dgm:prSet presAssocID="{59063257-8DA0-4E18-8445-F04858A74706}" presName="CompostProcess" presStyleCnt="0">
        <dgm:presLayoutVars>
          <dgm:dir/>
          <dgm:resizeHandles val="exact"/>
        </dgm:presLayoutVars>
      </dgm:prSet>
      <dgm:spPr/>
    </dgm:pt>
    <dgm:pt modelId="{A31BBCDF-3E7E-40D0-85D3-7C8689075C86}" type="pres">
      <dgm:prSet presAssocID="{59063257-8DA0-4E18-8445-F04858A74706}" presName="arrow" presStyleLbl="bgShp" presStyleIdx="0" presStyleCnt="1"/>
      <dgm:spPr>
        <a:solidFill>
          <a:schemeClr val="bg1">
            <a:lumMod val="40000"/>
            <a:lumOff val="60000"/>
          </a:schemeClr>
        </a:solidFill>
      </dgm:spPr>
    </dgm:pt>
    <dgm:pt modelId="{BA75FC94-5014-4E4E-A0BE-497E32F92047}" type="pres">
      <dgm:prSet presAssocID="{59063257-8DA0-4E18-8445-F04858A74706}" presName="linearProcess" presStyleCnt="0"/>
      <dgm:spPr/>
    </dgm:pt>
    <dgm:pt modelId="{6D905A30-BB48-4161-B4D2-9A59255A6B48}" type="pres">
      <dgm:prSet presAssocID="{83D74FBF-0776-4695-8750-5A998A997FB4}" presName="textNode" presStyleLbl="node1" presStyleIdx="0" presStyleCnt="4">
        <dgm:presLayoutVars>
          <dgm:bulletEnabled val="1"/>
        </dgm:presLayoutVars>
      </dgm:prSet>
      <dgm:spPr/>
    </dgm:pt>
    <dgm:pt modelId="{3B2A1C38-9E10-4C87-85DC-9A340DE96C9D}" type="pres">
      <dgm:prSet presAssocID="{DC906B24-3C3A-4B49-8577-56568B924437}" presName="sibTrans" presStyleCnt="0"/>
      <dgm:spPr/>
    </dgm:pt>
    <dgm:pt modelId="{97A1F3E1-1C12-410B-B07D-0BA902DF62DB}" type="pres">
      <dgm:prSet presAssocID="{55D568FF-AE96-471C-96A9-4C584D6D3210}" presName="textNode" presStyleLbl="node1" presStyleIdx="1" presStyleCnt="4">
        <dgm:presLayoutVars>
          <dgm:bulletEnabled val="1"/>
        </dgm:presLayoutVars>
      </dgm:prSet>
      <dgm:spPr/>
    </dgm:pt>
    <dgm:pt modelId="{4B1F48E2-CC00-4AA2-A88F-56273E4C5DB6}" type="pres">
      <dgm:prSet presAssocID="{DE2DCAC2-C856-4A43-ADA5-5EE9DD0E5455}" presName="sibTrans" presStyleCnt="0"/>
      <dgm:spPr/>
    </dgm:pt>
    <dgm:pt modelId="{B9D5C51B-9EF5-4420-9DA6-B7380C9182D6}" type="pres">
      <dgm:prSet presAssocID="{F7AEFCCD-D64A-4149-837F-70E1E4B95F6A}" presName="textNode" presStyleLbl="node1" presStyleIdx="2" presStyleCnt="4">
        <dgm:presLayoutVars>
          <dgm:bulletEnabled val="1"/>
        </dgm:presLayoutVars>
      </dgm:prSet>
      <dgm:spPr/>
    </dgm:pt>
    <dgm:pt modelId="{09BE108A-4C30-411F-A48A-31FCA45288E3}" type="pres">
      <dgm:prSet presAssocID="{E07B09E3-C022-489E-B59C-17D21E0063D4}" presName="sibTrans" presStyleCnt="0"/>
      <dgm:spPr/>
    </dgm:pt>
    <dgm:pt modelId="{59F080A1-A3EB-40BE-A07D-1C7195C62498}" type="pres">
      <dgm:prSet presAssocID="{632D2CD8-FA3A-4B3A-B08B-DAA299C6FE38}" presName="textNode" presStyleLbl="node1" presStyleIdx="3" presStyleCnt="4">
        <dgm:presLayoutVars>
          <dgm:bulletEnabled val="1"/>
        </dgm:presLayoutVars>
      </dgm:prSet>
      <dgm:spPr/>
    </dgm:pt>
  </dgm:ptLst>
  <dgm:cxnLst>
    <dgm:cxn modelId="{22DB1304-C1CF-4862-95BE-846D62AD0E0C}" type="presOf" srcId="{83D74FBF-0776-4695-8750-5A998A997FB4}" destId="{6D905A30-BB48-4161-B4D2-9A59255A6B48}" srcOrd="0" destOrd="0" presId="urn:microsoft.com/office/officeart/2005/8/layout/hProcess9"/>
    <dgm:cxn modelId="{A9FDDA22-B08C-4CCB-A2EA-A26445435E38}" type="presOf" srcId="{F7AEFCCD-D64A-4149-837F-70E1E4B95F6A}" destId="{B9D5C51B-9EF5-4420-9DA6-B7380C9182D6}" srcOrd="0" destOrd="0" presId="urn:microsoft.com/office/officeart/2005/8/layout/hProcess9"/>
    <dgm:cxn modelId="{6B8D8B23-BB39-403C-8984-13D30EFE8AD7}" type="presOf" srcId="{632D2CD8-FA3A-4B3A-B08B-DAA299C6FE38}" destId="{59F080A1-A3EB-40BE-A07D-1C7195C62498}" srcOrd="0" destOrd="0" presId="urn:microsoft.com/office/officeart/2005/8/layout/hProcess9"/>
    <dgm:cxn modelId="{EC9E9A46-17CD-4CA6-A609-C43ACF0C07A8}" srcId="{59063257-8DA0-4E18-8445-F04858A74706}" destId="{F7AEFCCD-D64A-4149-837F-70E1E4B95F6A}" srcOrd="2" destOrd="0" parTransId="{B2DB10FC-EAB1-455D-A293-421962F4F0D1}" sibTransId="{E07B09E3-C022-489E-B59C-17D21E0063D4}"/>
    <dgm:cxn modelId="{F09C5955-3C7E-4C6A-A6B3-4F76DCE2EFE1}" type="presOf" srcId="{59063257-8DA0-4E18-8445-F04858A74706}" destId="{D7D71E3F-B0FE-48CC-83F7-876CF6281721}" srcOrd="0" destOrd="0" presId="urn:microsoft.com/office/officeart/2005/8/layout/hProcess9"/>
    <dgm:cxn modelId="{9B2CC958-F7B3-463E-8D5E-A1F3D5A809FE}" srcId="{59063257-8DA0-4E18-8445-F04858A74706}" destId="{55D568FF-AE96-471C-96A9-4C584D6D3210}" srcOrd="1" destOrd="0" parTransId="{0418B8C3-B591-46C0-B427-3595A31848E4}" sibTransId="{DE2DCAC2-C856-4A43-ADA5-5EE9DD0E5455}"/>
    <dgm:cxn modelId="{7BBC7BA8-D325-4653-8DF8-CCEB9F084EEA}" srcId="{59063257-8DA0-4E18-8445-F04858A74706}" destId="{83D74FBF-0776-4695-8750-5A998A997FB4}" srcOrd="0" destOrd="0" parTransId="{02A2DA31-1633-4ECF-A566-B72B076B9A17}" sibTransId="{DC906B24-3C3A-4B49-8577-56568B924437}"/>
    <dgm:cxn modelId="{A0BD96D2-8145-4958-968A-CB64D6921D2C}" srcId="{59063257-8DA0-4E18-8445-F04858A74706}" destId="{632D2CD8-FA3A-4B3A-B08B-DAA299C6FE38}" srcOrd="3" destOrd="0" parTransId="{DBC2C3BE-E59A-4C3C-9442-9F6E2A55C5CB}" sibTransId="{9CA8A94E-D016-427C-9439-E45D5A1E53A9}"/>
    <dgm:cxn modelId="{3469D8F7-B7B0-47FB-9DE9-FF74D1F0B595}" type="presOf" srcId="{55D568FF-AE96-471C-96A9-4C584D6D3210}" destId="{97A1F3E1-1C12-410B-B07D-0BA902DF62DB}" srcOrd="0" destOrd="0" presId="urn:microsoft.com/office/officeart/2005/8/layout/hProcess9"/>
    <dgm:cxn modelId="{E3E0AAD7-8D48-4047-91BA-E22DC4D9F116}" type="presParOf" srcId="{D7D71E3F-B0FE-48CC-83F7-876CF6281721}" destId="{A31BBCDF-3E7E-40D0-85D3-7C8689075C86}" srcOrd="0" destOrd="0" presId="urn:microsoft.com/office/officeart/2005/8/layout/hProcess9"/>
    <dgm:cxn modelId="{C062D61B-C738-4623-88CC-FD17EC706293}" type="presParOf" srcId="{D7D71E3F-B0FE-48CC-83F7-876CF6281721}" destId="{BA75FC94-5014-4E4E-A0BE-497E32F92047}" srcOrd="1" destOrd="0" presId="urn:microsoft.com/office/officeart/2005/8/layout/hProcess9"/>
    <dgm:cxn modelId="{86D41A85-D4C4-48D4-B733-0420407FBFF1}" type="presParOf" srcId="{BA75FC94-5014-4E4E-A0BE-497E32F92047}" destId="{6D905A30-BB48-4161-B4D2-9A59255A6B48}" srcOrd="0" destOrd="0" presId="urn:microsoft.com/office/officeart/2005/8/layout/hProcess9"/>
    <dgm:cxn modelId="{97BDBFE1-EF57-4CA3-AEB0-D42518718496}" type="presParOf" srcId="{BA75FC94-5014-4E4E-A0BE-497E32F92047}" destId="{3B2A1C38-9E10-4C87-85DC-9A340DE96C9D}" srcOrd="1" destOrd="0" presId="urn:microsoft.com/office/officeart/2005/8/layout/hProcess9"/>
    <dgm:cxn modelId="{BB37C15F-62AC-4CFE-B222-2A2B3FB902E2}" type="presParOf" srcId="{BA75FC94-5014-4E4E-A0BE-497E32F92047}" destId="{97A1F3E1-1C12-410B-B07D-0BA902DF62DB}" srcOrd="2" destOrd="0" presId="urn:microsoft.com/office/officeart/2005/8/layout/hProcess9"/>
    <dgm:cxn modelId="{5F2282D5-AABE-4ABA-A550-E619FC677114}" type="presParOf" srcId="{BA75FC94-5014-4E4E-A0BE-497E32F92047}" destId="{4B1F48E2-CC00-4AA2-A88F-56273E4C5DB6}" srcOrd="3" destOrd="0" presId="urn:microsoft.com/office/officeart/2005/8/layout/hProcess9"/>
    <dgm:cxn modelId="{87E89476-4024-40E0-9809-9FD4C94B4378}" type="presParOf" srcId="{BA75FC94-5014-4E4E-A0BE-497E32F92047}" destId="{B9D5C51B-9EF5-4420-9DA6-B7380C9182D6}" srcOrd="4" destOrd="0" presId="urn:microsoft.com/office/officeart/2005/8/layout/hProcess9"/>
    <dgm:cxn modelId="{9CFC52CE-3D5B-437C-A8EF-115B17F0BE9A}" type="presParOf" srcId="{BA75FC94-5014-4E4E-A0BE-497E32F92047}" destId="{09BE108A-4C30-411F-A48A-31FCA45288E3}" srcOrd="5" destOrd="0" presId="urn:microsoft.com/office/officeart/2005/8/layout/hProcess9"/>
    <dgm:cxn modelId="{839A365A-2C05-450B-9422-1098B9EFBBBF}" type="presParOf" srcId="{BA75FC94-5014-4E4E-A0BE-497E32F92047}" destId="{59F080A1-A3EB-40BE-A07D-1C7195C6249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F9BE1-39EC-4812-9148-0E94EB4E01D1}"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s-419"/>
        </a:p>
      </dgm:t>
    </dgm:pt>
    <dgm:pt modelId="{AD125057-D7D6-4979-8BF6-B13532FCE731}">
      <dgm:prSet phldrT="[Texto]"/>
      <dgm:spPr/>
      <dgm:t>
        <a:bodyPr/>
        <a:lstStyle/>
        <a:p>
          <a:r>
            <a:rPr lang="es-419" dirty="0">
              <a:solidFill>
                <a:schemeClr val="bg2">
                  <a:lumMod val="20000"/>
                  <a:lumOff val="80000"/>
                </a:schemeClr>
              </a:solidFill>
            </a:rPr>
            <a:t>Proveedor de servicios SST</a:t>
          </a:r>
        </a:p>
      </dgm:t>
    </dgm:pt>
    <dgm:pt modelId="{2CACE483-0D35-417B-BF07-CE01D8853BF0}" type="parTrans" cxnId="{9734762E-A091-4AF4-8C2A-78DEBA3A0A66}">
      <dgm:prSet/>
      <dgm:spPr/>
      <dgm:t>
        <a:bodyPr/>
        <a:lstStyle/>
        <a:p>
          <a:endParaRPr lang="es-419">
            <a:solidFill>
              <a:schemeClr val="tx1"/>
            </a:solidFill>
          </a:endParaRPr>
        </a:p>
      </dgm:t>
    </dgm:pt>
    <dgm:pt modelId="{A3577C94-8358-448D-BBC6-7915805CC588}" type="sibTrans" cxnId="{9734762E-A091-4AF4-8C2A-78DEBA3A0A66}">
      <dgm:prSet/>
      <dgm:spPr/>
      <dgm:t>
        <a:bodyPr/>
        <a:lstStyle/>
        <a:p>
          <a:endParaRPr lang="es-419">
            <a:solidFill>
              <a:schemeClr val="tx1"/>
            </a:solidFill>
          </a:endParaRPr>
        </a:p>
      </dgm:t>
    </dgm:pt>
    <dgm:pt modelId="{ECA8D1A5-67C6-4D0F-86B2-D605C4247BA7}">
      <dgm:prSet phldrT="[Texto]"/>
      <dgm:spPr/>
      <dgm:t>
        <a:bodyPr/>
        <a:lstStyle/>
        <a:p>
          <a:r>
            <a:rPr lang="es-419" dirty="0">
              <a:solidFill>
                <a:schemeClr val="bg2">
                  <a:lumMod val="20000"/>
                  <a:lumOff val="80000"/>
                </a:schemeClr>
              </a:solidFill>
            </a:rPr>
            <a:t>Proveedor de Exámenes médicos</a:t>
          </a:r>
        </a:p>
      </dgm:t>
    </dgm:pt>
    <dgm:pt modelId="{8825B975-4759-4E2A-A4B2-B4C0B0ACC7DE}" type="parTrans" cxnId="{CB6E6FA3-1BA3-4EEF-9DF3-AA28A7AB3F19}">
      <dgm:prSet/>
      <dgm:spPr/>
      <dgm:t>
        <a:bodyPr/>
        <a:lstStyle/>
        <a:p>
          <a:endParaRPr lang="es-419">
            <a:solidFill>
              <a:schemeClr val="tx1"/>
            </a:solidFill>
          </a:endParaRPr>
        </a:p>
      </dgm:t>
    </dgm:pt>
    <dgm:pt modelId="{FE47A8D5-0578-493E-8B77-2CCEB1A983C3}" type="sibTrans" cxnId="{CB6E6FA3-1BA3-4EEF-9DF3-AA28A7AB3F19}">
      <dgm:prSet/>
      <dgm:spPr/>
      <dgm:t>
        <a:bodyPr/>
        <a:lstStyle/>
        <a:p>
          <a:endParaRPr lang="es-419">
            <a:solidFill>
              <a:schemeClr val="tx1"/>
            </a:solidFill>
          </a:endParaRPr>
        </a:p>
      </dgm:t>
    </dgm:pt>
    <dgm:pt modelId="{C82CF508-22C3-4607-9750-C4C2F9073044}">
      <dgm:prSet phldrT="[Texto]"/>
      <dgm:spPr/>
      <dgm:t>
        <a:bodyPr/>
        <a:lstStyle/>
        <a:p>
          <a:r>
            <a:rPr lang="es-419" dirty="0">
              <a:solidFill>
                <a:schemeClr val="tx1"/>
              </a:solidFill>
            </a:rPr>
            <a:t>Proveedor de mediciones ambientales en SST (higiene ocupacional)</a:t>
          </a:r>
        </a:p>
      </dgm:t>
    </dgm:pt>
    <dgm:pt modelId="{0D1AA7BC-DB37-470D-A4CB-0F768489EB2C}" type="parTrans" cxnId="{BE0D00C8-4BFD-46B4-BAE1-0C6EED6E82A6}">
      <dgm:prSet/>
      <dgm:spPr/>
      <dgm:t>
        <a:bodyPr/>
        <a:lstStyle/>
        <a:p>
          <a:endParaRPr lang="es-419">
            <a:solidFill>
              <a:schemeClr val="tx1"/>
            </a:solidFill>
          </a:endParaRPr>
        </a:p>
      </dgm:t>
    </dgm:pt>
    <dgm:pt modelId="{94FE41F1-614D-4B30-8CB6-2A77028EE5BF}" type="sibTrans" cxnId="{BE0D00C8-4BFD-46B4-BAE1-0C6EED6E82A6}">
      <dgm:prSet/>
      <dgm:spPr/>
      <dgm:t>
        <a:bodyPr/>
        <a:lstStyle/>
        <a:p>
          <a:endParaRPr lang="es-419">
            <a:solidFill>
              <a:schemeClr val="tx1"/>
            </a:solidFill>
          </a:endParaRPr>
        </a:p>
      </dgm:t>
    </dgm:pt>
    <dgm:pt modelId="{EA9F07AB-457A-4F44-ACCB-7CE9AE2CC749}" type="pres">
      <dgm:prSet presAssocID="{346F9BE1-39EC-4812-9148-0E94EB4E01D1}" presName="Name0" presStyleCnt="0">
        <dgm:presLayoutVars>
          <dgm:chMax val="7"/>
          <dgm:chPref val="7"/>
          <dgm:dir/>
        </dgm:presLayoutVars>
      </dgm:prSet>
      <dgm:spPr/>
    </dgm:pt>
    <dgm:pt modelId="{709B4D5A-D83D-495B-8A42-1207052EEA46}" type="pres">
      <dgm:prSet presAssocID="{346F9BE1-39EC-4812-9148-0E94EB4E01D1}" presName="Name1" presStyleCnt="0"/>
      <dgm:spPr/>
    </dgm:pt>
    <dgm:pt modelId="{A2EB8B6D-3DA1-4BA6-9B30-4BA40CCBAD57}" type="pres">
      <dgm:prSet presAssocID="{346F9BE1-39EC-4812-9148-0E94EB4E01D1}" presName="cycle" presStyleCnt="0"/>
      <dgm:spPr/>
    </dgm:pt>
    <dgm:pt modelId="{C67F191E-3B0B-45E8-A98A-A18330937904}" type="pres">
      <dgm:prSet presAssocID="{346F9BE1-39EC-4812-9148-0E94EB4E01D1}" presName="srcNode" presStyleLbl="node1" presStyleIdx="0" presStyleCnt="3"/>
      <dgm:spPr/>
    </dgm:pt>
    <dgm:pt modelId="{BD7B3681-BB31-48C1-89F7-B983C66128CC}" type="pres">
      <dgm:prSet presAssocID="{346F9BE1-39EC-4812-9148-0E94EB4E01D1}" presName="conn" presStyleLbl="parChTrans1D2" presStyleIdx="0" presStyleCnt="1"/>
      <dgm:spPr/>
    </dgm:pt>
    <dgm:pt modelId="{8364E237-B8CE-425C-93E8-7596FBB9E7E6}" type="pres">
      <dgm:prSet presAssocID="{346F9BE1-39EC-4812-9148-0E94EB4E01D1}" presName="extraNode" presStyleLbl="node1" presStyleIdx="0" presStyleCnt="3"/>
      <dgm:spPr/>
    </dgm:pt>
    <dgm:pt modelId="{AA52EAC1-1CA5-4E72-829C-2454CF3C5E0B}" type="pres">
      <dgm:prSet presAssocID="{346F9BE1-39EC-4812-9148-0E94EB4E01D1}" presName="dstNode" presStyleLbl="node1" presStyleIdx="0" presStyleCnt="3"/>
      <dgm:spPr/>
    </dgm:pt>
    <dgm:pt modelId="{25C50389-0488-428D-AFE5-57F70B35A688}" type="pres">
      <dgm:prSet presAssocID="{AD125057-D7D6-4979-8BF6-B13532FCE731}" presName="text_1" presStyleLbl="node1" presStyleIdx="0" presStyleCnt="3">
        <dgm:presLayoutVars>
          <dgm:bulletEnabled val="1"/>
        </dgm:presLayoutVars>
      </dgm:prSet>
      <dgm:spPr/>
    </dgm:pt>
    <dgm:pt modelId="{A45FCF1B-CB97-4E46-8260-DDD828E30782}" type="pres">
      <dgm:prSet presAssocID="{AD125057-D7D6-4979-8BF6-B13532FCE731}" presName="accent_1" presStyleCnt="0"/>
      <dgm:spPr/>
    </dgm:pt>
    <dgm:pt modelId="{F2318FA4-03B6-4598-9912-AFE13BDC6EC9}" type="pres">
      <dgm:prSet presAssocID="{AD125057-D7D6-4979-8BF6-B13532FCE731}" presName="accentRepeatNode" presStyleLbl="solidFgAcc1" presStyleIdx="0" presStyleCnt="3"/>
      <dgm:spPr>
        <a:solidFill>
          <a:schemeClr val="bg2">
            <a:lumMod val="20000"/>
            <a:lumOff val="80000"/>
          </a:schemeClr>
        </a:solidFill>
      </dgm:spPr>
    </dgm:pt>
    <dgm:pt modelId="{D93AE62A-86FA-40E2-B3F1-0BE60A993CBB}" type="pres">
      <dgm:prSet presAssocID="{ECA8D1A5-67C6-4D0F-86B2-D605C4247BA7}" presName="text_2" presStyleLbl="node1" presStyleIdx="1" presStyleCnt="3">
        <dgm:presLayoutVars>
          <dgm:bulletEnabled val="1"/>
        </dgm:presLayoutVars>
      </dgm:prSet>
      <dgm:spPr/>
    </dgm:pt>
    <dgm:pt modelId="{9795ADCC-BB07-49BC-93C1-C2AA896753DB}" type="pres">
      <dgm:prSet presAssocID="{ECA8D1A5-67C6-4D0F-86B2-D605C4247BA7}" presName="accent_2" presStyleCnt="0"/>
      <dgm:spPr/>
    </dgm:pt>
    <dgm:pt modelId="{AF9B93C0-F9B8-41B7-95EF-3B64B8C888B8}" type="pres">
      <dgm:prSet presAssocID="{ECA8D1A5-67C6-4D0F-86B2-D605C4247BA7}" presName="accentRepeatNode" presStyleLbl="solidFgAcc1" presStyleIdx="1" presStyleCnt="3"/>
      <dgm:spPr>
        <a:solidFill>
          <a:schemeClr val="bg2">
            <a:lumMod val="20000"/>
            <a:lumOff val="80000"/>
          </a:schemeClr>
        </a:solidFill>
      </dgm:spPr>
    </dgm:pt>
    <dgm:pt modelId="{90449A26-EEA0-4554-973C-4336382D2A8C}" type="pres">
      <dgm:prSet presAssocID="{C82CF508-22C3-4607-9750-C4C2F9073044}" presName="text_3" presStyleLbl="node1" presStyleIdx="2" presStyleCnt="3">
        <dgm:presLayoutVars>
          <dgm:bulletEnabled val="1"/>
        </dgm:presLayoutVars>
      </dgm:prSet>
      <dgm:spPr/>
    </dgm:pt>
    <dgm:pt modelId="{B22C9A3B-14E4-414A-9193-2731CA1AAC72}" type="pres">
      <dgm:prSet presAssocID="{C82CF508-22C3-4607-9750-C4C2F9073044}" presName="accent_3" presStyleCnt="0"/>
      <dgm:spPr/>
    </dgm:pt>
    <dgm:pt modelId="{FAFC6555-FE62-46B3-B83E-3BCDAD9320FA}" type="pres">
      <dgm:prSet presAssocID="{C82CF508-22C3-4607-9750-C4C2F9073044}" presName="accentRepeatNode" presStyleLbl="solidFgAcc1" presStyleIdx="2" presStyleCnt="3" custLinFactNeighborX="-4180"/>
      <dgm:spPr>
        <a:solidFill>
          <a:schemeClr val="bg2">
            <a:lumMod val="20000"/>
            <a:lumOff val="80000"/>
          </a:schemeClr>
        </a:solidFill>
      </dgm:spPr>
    </dgm:pt>
  </dgm:ptLst>
  <dgm:cxnLst>
    <dgm:cxn modelId="{9734762E-A091-4AF4-8C2A-78DEBA3A0A66}" srcId="{346F9BE1-39EC-4812-9148-0E94EB4E01D1}" destId="{AD125057-D7D6-4979-8BF6-B13532FCE731}" srcOrd="0" destOrd="0" parTransId="{2CACE483-0D35-417B-BF07-CE01D8853BF0}" sibTransId="{A3577C94-8358-448D-BBC6-7915805CC588}"/>
    <dgm:cxn modelId="{191D3B71-05F2-461D-A5DA-CD6F12B38D07}" type="presOf" srcId="{346F9BE1-39EC-4812-9148-0E94EB4E01D1}" destId="{EA9F07AB-457A-4F44-ACCB-7CE9AE2CC749}" srcOrd="0" destOrd="0" presId="urn:microsoft.com/office/officeart/2008/layout/VerticalCurvedList"/>
    <dgm:cxn modelId="{CAA0229A-A880-43FE-97FA-01F9AE511363}" type="presOf" srcId="{C82CF508-22C3-4607-9750-C4C2F9073044}" destId="{90449A26-EEA0-4554-973C-4336382D2A8C}" srcOrd="0" destOrd="0" presId="urn:microsoft.com/office/officeart/2008/layout/VerticalCurvedList"/>
    <dgm:cxn modelId="{CB6E6FA3-1BA3-4EEF-9DF3-AA28A7AB3F19}" srcId="{346F9BE1-39EC-4812-9148-0E94EB4E01D1}" destId="{ECA8D1A5-67C6-4D0F-86B2-D605C4247BA7}" srcOrd="1" destOrd="0" parTransId="{8825B975-4759-4E2A-A4B2-B4C0B0ACC7DE}" sibTransId="{FE47A8D5-0578-493E-8B77-2CCEB1A983C3}"/>
    <dgm:cxn modelId="{45C9D8B0-2F18-4B27-B022-06FB622A0CDA}" type="presOf" srcId="{AD125057-D7D6-4979-8BF6-B13532FCE731}" destId="{25C50389-0488-428D-AFE5-57F70B35A688}" srcOrd="0" destOrd="0" presId="urn:microsoft.com/office/officeart/2008/layout/VerticalCurvedList"/>
    <dgm:cxn modelId="{86C24CBA-B6A1-4208-A0C7-53D3E07BC76B}" type="presOf" srcId="{ECA8D1A5-67C6-4D0F-86B2-D605C4247BA7}" destId="{D93AE62A-86FA-40E2-B3F1-0BE60A993CBB}" srcOrd="0" destOrd="0" presId="urn:microsoft.com/office/officeart/2008/layout/VerticalCurvedList"/>
    <dgm:cxn modelId="{BE0D00C8-4BFD-46B4-BAE1-0C6EED6E82A6}" srcId="{346F9BE1-39EC-4812-9148-0E94EB4E01D1}" destId="{C82CF508-22C3-4607-9750-C4C2F9073044}" srcOrd="2" destOrd="0" parTransId="{0D1AA7BC-DB37-470D-A4CB-0F768489EB2C}" sibTransId="{94FE41F1-614D-4B30-8CB6-2A77028EE5BF}"/>
    <dgm:cxn modelId="{672C59F8-9A5C-46EB-8A23-1D3A63746D00}" type="presOf" srcId="{A3577C94-8358-448D-BBC6-7915805CC588}" destId="{BD7B3681-BB31-48C1-89F7-B983C66128CC}" srcOrd="0" destOrd="0" presId="urn:microsoft.com/office/officeart/2008/layout/VerticalCurvedList"/>
    <dgm:cxn modelId="{503DD15A-AAE2-4AA2-95CC-7829B774901F}" type="presParOf" srcId="{EA9F07AB-457A-4F44-ACCB-7CE9AE2CC749}" destId="{709B4D5A-D83D-495B-8A42-1207052EEA46}" srcOrd="0" destOrd="0" presId="urn:microsoft.com/office/officeart/2008/layout/VerticalCurvedList"/>
    <dgm:cxn modelId="{761CEF3A-7324-48C2-8CD6-0973926CE47C}" type="presParOf" srcId="{709B4D5A-D83D-495B-8A42-1207052EEA46}" destId="{A2EB8B6D-3DA1-4BA6-9B30-4BA40CCBAD57}" srcOrd="0" destOrd="0" presId="urn:microsoft.com/office/officeart/2008/layout/VerticalCurvedList"/>
    <dgm:cxn modelId="{7DFAC734-C059-40B4-B9BD-D77E1B1F0FB1}" type="presParOf" srcId="{A2EB8B6D-3DA1-4BA6-9B30-4BA40CCBAD57}" destId="{C67F191E-3B0B-45E8-A98A-A18330937904}" srcOrd="0" destOrd="0" presId="urn:microsoft.com/office/officeart/2008/layout/VerticalCurvedList"/>
    <dgm:cxn modelId="{C2A08F88-BCBF-4E33-B907-C27DFFCB7E11}" type="presParOf" srcId="{A2EB8B6D-3DA1-4BA6-9B30-4BA40CCBAD57}" destId="{BD7B3681-BB31-48C1-89F7-B983C66128CC}" srcOrd="1" destOrd="0" presId="urn:microsoft.com/office/officeart/2008/layout/VerticalCurvedList"/>
    <dgm:cxn modelId="{59D27610-12EA-42EB-B28D-B80BC219B358}" type="presParOf" srcId="{A2EB8B6D-3DA1-4BA6-9B30-4BA40CCBAD57}" destId="{8364E237-B8CE-425C-93E8-7596FBB9E7E6}" srcOrd="2" destOrd="0" presId="urn:microsoft.com/office/officeart/2008/layout/VerticalCurvedList"/>
    <dgm:cxn modelId="{6F9E4500-B210-4AB4-A803-9D10346EDE84}" type="presParOf" srcId="{A2EB8B6D-3DA1-4BA6-9B30-4BA40CCBAD57}" destId="{AA52EAC1-1CA5-4E72-829C-2454CF3C5E0B}" srcOrd="3" destOrd="0" presId="urn:microsoft.com/office/officeart/2008/layout/VerticalCurvedList"/>
    <dgm:cxn modelId="{4C2B57D4-1FAD-45FA-BA39-3D9C0577A741}" type="presParOf" srcId="{709B4D5A-D83D-495B-8A42-1207052EEA46}" destId="{25C50389-0488-428D-AFE5-57F70B35A688}" srcOrd="1" destOrd="0" presId="urn:microsoft.com/office/officeart/2008/layout/VerticalCurvedList"/>
    <dgm:cxn modelId="{4EB4228C-AAB0-4A96-8DA9-AC18FC86E658}" type="presParOf" srcId="{709B4D5A-D83D-495B-8A42-1207052EEA46}" destId="{A45FCF1B-CB97-4E46-8260-DDD828E30782}" srcOrd="2" destOrd="0" presId="urn:microsoft.com/office/officeart/2008/layout/VerticalCurvedList"/>
    <dgm:cxn modelId="{33848C90-8E99-4E6E-B84B-C1EE64EAC35E}" type="presParOf" srcId="{A45FCF1B-CB97-4E46-8260-DDD828E30782}" destId="{F2318FA4-03B6-4598-9912-AFE13BDC6EC9}" srcOrd="0" destOrd="0" presId="urn:microsoft.com/office/officeart/2008/layout/VerticalCurvedList"/>
    <dgm:cxn modelId="{8BA727FF-4FA4-4C07-A3DD-D62BEE679CEE}" type="presParOf" srcId="{709B4D5A-D83D-495B-8A42-1207052EEA46}" destId="{D93AE62A-86FA-40E2-B3F1-0BE60A993CBB}" srcOrd="3" destOrd="0" presId="urn:microsoft.com/office/officeart/2008/layout/VerticalCurvedList"/>
    <dgm:cxn modelId="{970B18D5-7F75-46E6-B44B-0B01287B67F1}" type="presParOf" srcId="{709B4D5A-D83D-495B-8A42-1207052EEA46}" destId="{9795ADCC-BB07-49BC-93C1-C2AA896753DB}" srcOrd="4" destOrd="0" presId="urn:microsoft.com/office/officeart/2008/layout/VerticalCurvedList"/>
    <dgm:cxn modelId="{501E92B3-87F2-4156-90E8-3BAE9ACD2D2D}" type="presParOf" srcId="{9795ADCC-BB07-49BC-93C1-C2AA896753DB}" destId="{AF9B93C0-F9B8-41B7-95EF-3B64B8C888B8}" srcOrd="0" destOrd="0" presId="urn:microsoft.com/office/officeart/2008/layout/VerticalCurvedList"/>
    <dgm:cxn modelId="{1EB49DC8-5522-4F99-BC22-48D1D70BAB71}" type="presParOf" srcId="{709B4D5A-D83D-495B-8A42-1207052EEA46}" destId="{90449A26-EEA0-4554-973C-4336382D2A8C}" srcOrd="5" destOrd="0" presId="urn:microsoft.com/office/officeart/2008/layout/VerticalCurvedList"/>
    <dgm:cxn modelId="{48506AA4-ABE1-4B73-81EA-645FA3725936}" type="presParOf" srcId="{709B4D5A-D83D-495B-8A42-1207052EEA46}" destId="{B22C9A3B-14E4-414A-9193-2731CA1AAC72}" srcOrd="6" destOrd="0" presId="urn:microsoft.com/office/officeart/2008/layout/VerticalCurvedList"/>
    <dgm:cxn modelId="{FF398AEA-23C1-4B75-ABC1-72EFBF5C9506}" type="presParOf" srcId="{B22C9A3B-14E4-414A-9193-2731CA1AAC72}" destId="{FAFC6555-FE62-46B3-B83E-3BCDAD9320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BBCDF-3E7E-40D0-85D3-7C8689075C86}">
      <dsp:nvSpPr>
        <dsp:cNvPr id="0" name=""/>
        <dsp:cNvSpPr/>
      </dsp:nvSpPr>
      <dsp:spPr>
        <a:xfrm>
          <a:off x="601065" y="0"/>
          <a:ext cx="6812080" cy="2261133"/>
        </a:xfrm>
        <a:prstGeom prst="rightArrow">
          <a:avLst/>
        </a:prstGeom>
        <a:solidFill>
          <a:schemeClr val="bg1">
            <a:lumMod val="40000"/>
            <a:lumOff val="60000"/>
          </a:schemeClr>
        </a:solidFill>
        <a:ln>
          <a:noFill/>
        </a:ln>
        <a:effectLst/>
      </dsp:spPr>
      <dsp:style>
        <a:lnRef idx="0">
          <a:scrgbClr r="0" g="0" b="0"/>
        </a:lnRef>
        <a:fillRef idx="1">
          <a:scrgbClr r="0" g="0" b="0"/>
        </a:fillRef>
        <a:effectRef idx="0">
          <a:scrgbClr r="0" g="0" b="0"/>
        </a:effectRef>
        <a:fontRef idx="minor"/>
      </dsp:style>
    </dsp:sp>
    <dsp:sp modelId="{6D905A30-BB48-4161-B4D2-9A59255A6B48}">
      <dsp:nvSpPr>
        <dsp:cNvPr id="0" name=""/>
        <dsp:cNvSpPr/>
      </dsp:nvSpPr>
      <dsp:spPr>
        <a:xfrm>
          <a:off x="4011" y="678339"/>
          <a:ext cx="1929202" cy="90445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n/>
              <a:solidFill>
                <a:schemeClr val="tx1">
                  <a:lumMod val="10000"/>
                  <a:lumOff val="90000"/>
                </a:schemeClr>
              </a:solidFill>
            </a:rPr>
            <a:t>Personas Vulnerables</a:t>
          </a:r>
          <a:endParaRPr lang="es-419" sz="1600" kern="1200" dirty="0">
            <a:ln/>
            <a:solidFill>
              <a:schemeClr val="tx1">
                <a:lumMod val="10000"/>
                <a:lumOff val="90000"/>
              </a:schemeClr>
            </a:solidFill>
          </a:endParaRPr>
        </a:p>
      </dsp:txBody>
      <dsp:txXfrm>
        <a:off x="48163" y="722491"/>
        <a:ext cx="1840898" cy="816149"/>
      </dsp:txXfrm>
    </dsp:sp>
    <dsp:sp modelId="{97A1F3E1-1C12-410B-B07D-0BA902DF62DB}">
      <dsp:nvSpPr>
        <dsp:cNvPr id="0" name=""/>
        <dsp:cNvSpPr/>
      </dsp:nvSpPr>
      <dsp:spPr>
        <a:xfrm>
          <a:off x="2029673" y="678339"/>
          <a:ext cx="1929202" cy="90445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n/>
              <a:solidFill>
                <a:schemeClr val="tx1">
                  <a:lumMod val="10000"/>
                  <a:lumOff val="90000"/>
                </a:schemeClr>
              </a:solidFill>
            </a:rPr>
            <a:t>Prevención Brotes COVID-19</a:t>
          </a:r>
          <a:endParaRPr lang="es-419" sz="1600" kern="1200" dirty="0">
            <a:ln/>
            <a:solidFill>
              <a:schemeClr val="tx1">
                <a:lumMod val="10000"/>
                <a:lumOff val="90000"/>
              </a:schemeClr>
            </a:solidFill>
          </a:endParaRPr>
        </a:p>
      </dsp:txBody>
      <dsp:txXfrm>
        <a:off x="2073825" y="722491"/>
        <a:ext cx="1840898" cy="816149"/>
      </dsp:txXfrm>
    </dsp:sp>
    <dsp:sp modelId="{B9D5C51B-9EF5-4420-9DA6-B7380C9182D6}">
      <dsp:nvSpPr>
        <dsp:cNvPr id="0" name=""/>
        <dsp:cNvSpPr/>
      </dsp:nvSpPr>
      <dsp:spPr>
        <a:xfrm>
          <a:off x="4055336" y="678339"/>
          <a:ext cx="1929202" cy="90445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ln/>
              <a:solidFill>
                <a:schemeClr val="tx1">
                  <a:lumMod val="10000"/>
                  <a:lumOff val="90000"/>
                </a:schemeClr>
              </a:solidFill>
            </a:rPr>
            <a:t>Estado Vacunal </a:t>
          </a:r>
        </a:p>
      </dsp:txBody>
      <dsp:txXfrm>
        <a:off x="4099488" y="722491"/>
        <a:ext cx="1840898" cy="816149"/>
      </dsp:txXfrm>
    </dsp:sp>
    <dsp:sp modelId="{59F080A1-A3EB-40BE-A07D-1C7195C62498}">
      <dsp:nvSpPr>
        <dsp:cNvPr id="0" name=""/>
        <dsp:cNvSpPr/>
      </dsp:nvSpPr>
      <dsp:spPr>
        <a:xfrm>
          <a:off x="6080998" y="678339"/>
          <a:ext cx="1929202" cy="90445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ln/>
              <a:solidFill>
                <a:schemeClr val="tx1">
                  <a:lumMod val="10000"/>
                  <a:lumOff val="90000"/>
                </a:schemeClr>
              </a:solidFill>
            </a:rPr>
            <a:t>Mapa Riesgo (según vacunación y aforo)</a:t>
          </a:r>
        </a:p>
      </dsp:txBody>
      <dsp:txXfrm>
        <a:off x="6125150" y="722491"/>
        <a:ext cx="1840898" cy="81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B3681-BB31-48C1-89F7-B983C66128CC}">
      <dsp:nvSpPr>
        <dsp:cNvPr id="0" name=""/>
        <dsp:cNvSpPr/>
      </dsp:nvSpPr>
      <dsp:spPr>
        <a:xfrm>
          <a:off x="-3876375" y="-595259"/>
          <a:ext cx="4619931" cy="4619931"/>
        </a:xfrm>
        <a:prstGeom prst="blockArc">
          <a:avLst>
            <a:gd name="adj1" fmla="val 18900000"/>
            <a:gd name="adj2" fmla="val 2700000"/>
            <a:gd name="adj3" fmla="val 468"/>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50389-0488-428D-AFE5-57F70B35A688}">
      <dsp:nvSpPr>
        <dsp:cNvPr id="0" name=""/>
        <dsp:cNvSpPr/>
      </dsp:nvSpPr>
      <dsp:spPr>
        <a:xfrm>
          <a:off x="478164" y="342941"/>
          <a:ext cx="2676575" cy="685882"/>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419" tIns="35560" rIns="35560" bIns="35560" numCol="1" spcCol="1270" anchor="ctr" anchorCtr="0">
          <a:noAutofit/>
        </a:bodyPr>
        <a:lstStyle/>
        <a:p>
          <a:pPr marL="0" lvl="0" indent="0" algn="l" defTabSz="622300">
            <a:lnSpc>
              <a:spcPct val="90000"/>
            </a:lnSpc>
            <a:spcBef>
              <a:spcPct val="0"/>
            </a:spcBef>
            <a:spcAft>
              <a:spcPct val="35000"/>
            </a:spcAft>
            <a:buNone/>
          </a:pPr>
          <a:r>
            <a:rPr lang="es-419" sz="1400" kern="1200" dirty="0">
              <a:solidFill>
                <a:schemeClr val="bg2">
                  <a:lumMod val="20000"/>
                  <a:lumOff val="80000"/>
                </a:schemeClr>
              </a:solidFill>
            </a:rPr>
            <a:t>Proveedor de servicios SST</a:t>
          </a:r>
        </a:p>
      </dsp:txBody>
      <dsp:txXfrm>
        <a:off x="478164" y="342941"/>
        <a:ext cx="2676575" cy="685882"/>
      </dsp:txXfrm>
    </dsp:sp>
    <dsp:sp modelId="{F2318FA4-03B6-4598-9912-AFE13BDC6EC9}">
      <dsp:nvSpPr>
        <dsp:cNvPr id="0" name=""/>
        <dsp:cNvSpPr/>
      </dsp:nvSpPr>
      <dsp:spPr>
        <a:xfrm>
          <a:off x="49487" y="257205"/>
          <a:ext cx="857353" cy="857353"/>
        </a:xfrm>
        <a:prstGeom prst="ellipse">
          <a:avLst/>
        </a:prstGeom>
        <a:solidFill>
          <a:schemeClr val="bg2">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AE62A-86FA-40E2-B3F1-0BE60A993CBB}">
      <dsp:nvSpPr>
        <dsp:cNvPr id="0" name=""/>
        <dsp:cNvSpPr/>
      </dsp:nvSpPr>
      <dsp:spPr>
        <a:xfrm>
          <a:off x="727482" y="1371765"/>
          <a:ext cx="2427257" cy="685882"/>
        </a:xfrm>
        <a:prstGeom prst="rect">
          <a:avLst/>
        </a:prstGeom>
        <a:solidFill>
          <a:schemeClr val="accent1">
            <a:shade val="80000"/>
            <a:hueOff val="407064"/>
            <a:satOff val="-40167"/>
            <a:lumOff val="205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419" tIns="35560" rIns="35560" bIns="35560" numCol="1" spcCol="1270" anchor="ctr" anchorCtr="0">
          <a:noAutofit/>
        </a:bodyPr>
        <a:lstStyle/>
        <a:p>
          <a:pPr marL="0" lvl="0" indent="0" algn="l" defTabSz="622300">
            <a:lnSpc>
              <a:spcPct val="90000"/>
            </a:lnSpc>
            <a:spcBef>
              <a:spcPct val="0"/>
            </a:spcBef>
            <a:spcAft>
              <a:spcPct val="35000"/>
            </a:spcAft>
            <a:buNone/>
          </a:pPr>
          <a:r>
            <a:rPr lang="es-419" sz="1400" kern="1200" dirty="0">
              <a:solidFill>
                <a:schemeClr val="bg2">
                  <a:lumMod val="20000"/>
                  <a:lumOff val="80000"/>
                </a:schemeClr>
              </a:solidFill>
            </a:rPr>
            <a:t>Proveedor de Exámenes médicos</a:t>
          </a:r>
        </a:p>
      </dsp:txBody>
      <dsp:txXfrm>
        <a:off x="727482" y="1371765"/>
        <a:ext cx="2427257" cy="685882"/>
      </dsp:txXfrm>
    </dsp:sp>
    <dsp:sp modelId="{AF9B93C0-F9B8-41B7-95EF-3B64B8C888B8}">
      <dsp:nvSpPr>
        <dsp:cNvPr id="0" name=""/>
        <dsp:cNvSpPr/>
      </dsp:nvSpPr>
      <dsp:spPr>
        <a:xfrm>
          <a:off x="298806" y="1286029"/>
          <a:ext cx="857353" cy="857353"/>
        </a:xfrm>
        <a:prstGeom prst="ellipse">
          <a:avLst/>
        </a:prstGeom>
        <a:solidFill>
          <a:schemeClr val="bg2">
            <a:lumMod val="20000"/>
            <a:lumOff val="80000"/>
          </a:schemeClr>
        </a:solidFill>
        <a:ln w="12700" cap="flat" cmpd="sng" algn="ctr">
          <a:solidFill>
            <a:schemeClr val="accent1">
              <a:shade val="80000"/>
              <a:hueOff val="407064"/>
              <a:satOff val="-40167"/>
              <a:lumOff val="205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49A26-EEA0-4554-973C-4336382D2A8C}">
      <dsp:nvSpPr>
        <dsp:cNvPr id="0" name=""/>
        <dsp:cNvSpPr/>
      </dsp:nvSpPr>
      <dsp:spPr>
        <a:xfrm>
          <a:off x="478164" y="2400589"/>
          <a:ext cx="2676575" cy="685882"/>
        </a:xfrm>
        <a:prstGeom prst="rect">
          <a:avLst/>
        </a:prstGeom>
        <a:solidFill>
          <a:schemeClr val="accent1">
            <a:shade val="80000"/>
            <a:hueOff val="814127"/>
            <a:satOff val="-80334"/>
            <a:lumOff val="410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419" tIns="35560" rIns="35560" bIns="35560" numCol="1" spcCol="1270" anchor="ctr" anchorCtr="0">
          <a:noAutofit/>
        </a:bodyPr>
        <a:lstStyle/>
        <a:p>
          <a:pPr marL="0" lvl="0" indent="0" algn="l" defTabSz="622300">
            <a:lnSpc>
              <a:spcPct val="90000"/>
            </a:lnSpc>
            <a:spcBef>
              <a:spcPct val="0"/>
            </a:spcBef>
            <a:spcAft>
              <a:spcPct val="35000"/>
            </a:spcAft>
            <a:buNone/>
          </a:pPr>
          <a:r>
            <a:rPr lang="es-419" sz="1400" kern="1200" dirty="0">
              <a:solidFill>
                <a:schemeClr val="tx1"/>
              </a:solidFill>
            </a:rPr>
            <a:t>Proveedor de mediciones ambientales en SST (higiene ocupacional)</a:t>
          </a:r>
        </a:p>
      </dsp:txBody>
      <dsp:txXfrm>
        <a:off x="478164" y="2400589"/>
        <a:ext cx="2676575" cy="685882"/>
      </dsp:txXfrm>
    </dsp:sp>
    <dsp:sp modelId="{FAFC6555-FE62-46B3-B83E-3BCDAD9320FA}">
      <dsp:nvSpPr>
        <dsp:cNvPr id="0" name=""/>
        <dsp:cNvSpPr/>
      </dsp:nvSpPr>
      <dsp:spPr>
        <a:xfrm>
          <a:off x="13650" y="2314853"/>
          <a:ext cx="857353" cy="857353"/>
        </a:xfrm>
        <a:prstGeom prst="ellipse">
          <a:avLst/>
        </a:prstGeom>
        <a:solidFill>
          <a:schemeClr val="bg2">
            <a:lumMod val="20000"/>
            <a:lumOff val="80000"/>
          </a:schemeClr>
        </a:solidFill>
        <a:ln w="12700" cap="flat" cmpd="sng" algn="ctr">
          <a:solidFill>
            <a:schemeClr val="accent1">
              <a:shade val="80000"/>
              <a:hueOff val="814127"/>
              <a:satOff val="-80334"/>
              <a:lumOff val="4100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663D1371-C745-4F5A-9C29-AAB7F59AE542}" type="datetimeFigureOut">
              <a:rPr lang="es-CO" smtClean="0"/>
              <a:t>9/06/2023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263055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63D1371-C745-4F5A-9C29-AAB7F59AE542}" type="datetimeFigureOut">
              <a:rPr lang="es-CO" smtClean="0"/>
              <a:t>9/06/2023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116412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63D1371-C745-4F5A-9C29-AAB7F59AE542}" type="datetimeFigureOut">
              <a:rPr lang="es-CO" smtClean="0"/>
              <a:t>9/06/2023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75853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63D1371-C745-4F5A-9C29-AAB7F59AE542}" type="datetimeFigureOut">
              <a:rPr lang="es-CO" smtClean="0"/>
              <a:t>9/06/2023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371526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63D1371-C745-4F5A-9C29-AAB7F59AE542}" type="datetimeFigureOut">
              <a:rPr lang="es-CO" smtClean="0"/>
              <a:t>9/06/2023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95940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63D1371-C745-4F5A-9C29-AAB7F59AE542}" type="datetimeFigureOut">
              <a:rPr lang="es-CO" smtClean="0"/>
              <a:t>9/06/2023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150600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63D1371-C745-4F5A-9C29-AAB7F59AE542}" type="datetimeFigureOut">
              <a:rPr lang="es-CO" smtClean="0"/>
              <a:t>9/06/2023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40306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63D1371-C745-4F5A-9C29-AAB7F59AE542}" type="datetimeFigureOut">
              <a:rPr lang="es-CO" smtClean="0"/>
              <a:t>9/06/2023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121189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3D1371-C745-4F5A-9C29-AAB7F59AE542}" type="datetimeFigureOut">
              <a:rPr lang="es-CO" smtClean="0"/>
              <a:t>9/06/2023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209787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3D1371-C745-4F5A-9C29-AAB7F59AE542}" type="datetimeFigureOut">
              <a:rPr lang="es-CO" smtClean="0"/>
              <a:t>9/06/2023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30343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3D1371-C745-4F5A-9C29-AAB7F59AE542}" type="datetimeFigureOut">
              <a:rPr lang="es-CO" smtClean="0"/>
              <a:t>9/06/2023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90EDC34-2E75-4D44-A1A8-77D6426AD97B}" type="slidenum">
              <a:rPr lang="es-CO" smtClean="0"/>
              <a:t>‹Nº›</a:t>
            </a:fld>
            <a:endParaRPr lang="es-CO"/>
          </a:p>
        </p:txBody>
      </p:sp>
    </p:spTree>
    <p:extLst>
      <p:ext uri="{BB962C8B-B14F-4D97-AF65-F5344CB8AC3E}">
        <p14:creationId xmlns:p14="http://schemas.microsoft.com/office/powerpoint/2010/main" val="270225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D1371-C745-4F5A-9C29-AAB7F59AE542}" type="datetimeFigureOut">
              <a:rPr lang="es-CO" smtClean="0"/>
              <a:t>9/06/2023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EDC34-2E75-4D44-A1A8-77D6426AD97B}" type="slidenum">
              <a:rPr lang="es-CO" smtClean="0"/>
              <a:t>‹Nº›</a:t>
            </a:fld>
            <a:endParaRPr lang="es-CO"/>
          </a:p>
        </p:txBody>
      </p:sp>
    </p:spTree>
    <p:extLst>
      <p:ext uri="{BB962C8B-B14F-4D97-AF65-F5344CB8AC3E}">
        <p14:creationId xmlns:p14="http://schemas.microsoft.com/office/powerpoint/2010/main" val="360802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grl.mintrabajo.gov.co/Autenticacion/Autenticacio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chrome-extension://efaidnbmnnnibpcajpcglclefindmkaj/https:/www.fondoriesgoslaborales.gov.co/wp-content/uploads/2022/08/Manual-de-Usuario-Empresas.pdf?mc_cid=c9cb00f0a2&amp;mc_eid=4961ca2b04"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youtu.be/FPYn8mj2Mzs"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intrabajo.gov.co/documents/20147/0/ABEC%C3%89+CIRCULAR+003+DE+2022.pdf/e3ddd556-d711-dda7-a320-878f6f770539?t=1643146383383#:~:text=Reubicaci%C3%B3n%20del%20trabajador%20teniendo%20presente,los%20establecimientos%20de%20alta%20concurrencia." TargetMode="Externa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s://safetya.co/normatividad/decreto-580-de-2021/"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object 3">
            <a:extLst>
              <a:ext uri="{FF2B5EF4-FFF2-40B4-BE49-F238E27FC236}">
                <a16:creationId xmlns:a16="http://schemas.microsoft.com/office/drawing/2014/main" id="{9F3EC69D-5F8B-ADA9-E674-3017D3243536}"/>
              </a:ext>
            </a:extLst>
          </p:cNvPr>
          <p:cNvSpPr txBox="1">
            <a:spLocks/>
          </p:cNvSpPr>
          <p:nvPr/>
        </p:nvSpPr>
        <p:spPr>
          <a:xfrm>
            <a:off x="6705826" y="5091145"/>
            <a:ext cx="4976657" cy="1305486"/>
          </a:xfrm>
          <a:prstGeom prst="rect">
            <a:avLst/>
          </a:prstGeom>
        </p:spPr>
        <p:txBody>
          <a:bodyPr vert="horz" wrap="square" lIns="0" tIns="12700"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2700" marR="5080" algn="ctr">
              <a:spcBef>
                <a:spcPts val="100"/>
              </a:spcBef>
            </a:pPr>
            <a:r>
              <a:rPr lang="es-ES" sz="2800" spc="-5" dirty="0">
                <a:solidFill>
                  <a:schemeClr val="bg2">
                    <a:lumMod val="20000"/>
                    <a:lumOff val="80000"/>
                  </a:schemeClr>
                </a:solidFill>
                <a:latin typeface="Arial Black" panose="020B0A04020102020204" pitchFamily="34" charset="0"/>
              </a:rPr>
              <a:t>ACTUALIZACIÓN DE REQUISITOS LEGALES EN SST</a:t>
            </a:r>
            <a:endParaRPr lang="es-ES" sz="2800" dirty="0">
              <a:solidFill>
                <a:schemeClr val="bg2">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45534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19432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Circular 021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Estándares Mínimos del SGSST</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Ampliación de plazo registro anual de autoevaluaciones de Estándares Mínimos y planes de mejoramiento del SG-SST</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debe realizar el </a:t>
                      </a:r>
                      <a:r>
                        <a:rPr lang="es-ES" sz="1500" b="0" i="0" u="none" strike="noStrike" kern="1200" dirty="0">
                          <a:solidFill>
                            <a:srgbClr val="000000"/>
                          </a:solidFill>
                          <a:effectLst/>
                          <a:latin typeface="Calibri" panose="020F0502020204030204" pitchFamily="34" charset="0"/>
                          <a:ea typeface="+mn-ea"/>
                          <a:cs typeface="+mn-cs"/>
                        </a:rPr>
                        <a:t>reporte anual de Autoevaluación de Estándares Mínimos del Sistema de Gestión de Seguridad y Salud en el Trabajo y el Plan de mejora del Sistema de Gestión de Seguridad y Salud en el Trabajo del año inmediatamente anterior. Se amplia el plazo para reporte del año 2022 desde el 01 al 24 de marzo del 2023.</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5" name="Imagen 4">
            <a:extLst>
              <a:ext uri="{FF2B5EF4-FFF2-40B4-BE49-F238E27FC236}">
                <a16:creationId xmlns:a16="http://schemas.microsoft.com/office/drawing/2014/main" id="{4DA3EE9F-238C-B925-A82D-810F9C8549A0}"/>
              </a:ext>
            </a:extLst>
          </p:cNvPr>
          <p:cNvPicPr>
            <a:picLocks noChangeAspect="1"/>
          </p:cNvPicPr>
          <p:nvPr/>
        </p:nvPicPr>
        <p:blipFill>
          <a:blip r:embed="rId2"/>
          <a:stretch>
            <a:fillRect/>
          </a:stretch>
        </p:blipFill>
        <p:spPr>
          <a:xfrm>
            <a:off x="2928944" y="3164238"/>
            <a:ext cx="2675854" cy="3155278"/>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CF6B1B8B-00E5-7C09-35A9-93A07D28C101}"/>
              </a:ext>
            </a:extLst>
          </p:cNvPr>
          <p:cNvSpPr txBox="1"/>
          <p:nvPr/>
        </p:nvSpPr>
        <p:spPr>
          <a:xfrm>
            <a:off x="6316394" y="3429000"/>
            <a:ext cx="3756074" cy="923330"/>
          </a:xfrm>
          <a:prstGeom prst="rect">
            <a:avLst/>
          </a:prstGeom>
          <a:noFill/>
        </p:spPr>
        <p:txBody>
          <a:bodyPr wrap="square" rtlCol="0">
            <a:spAutoFit/>
          </a:bodyPr>
          <a:lstStyle/>
          <a:p>
            <a:r>
              <a:rPr lang="es-ES" b="1" dirty="0"/>
              <a:t>Se amplia el plazo para reporte del año 2022 desde el 01 al 24 de marzo del 2023.</a:t>
            </a:r>
          </a:p>
        </p:txBody>
      </p:sp>
    </p:spTree>
    <p:extLst>
      <p:ext uri="{BB962C8B-B14F-4D97-AF65-F5344CB8AC3E}">
        <p14:creationId xmlns:p14="http://schemas.microsoft.com/office/powerpoint/2010/main" val="22264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1973620704"/>
              </p:ext>
            </p:extLst>
          </p:nvPr>
        </p:nvGraphicFramePr>
        <p:xfrm>
          <a:off x="1067030" y="261430"/>
          <a:ext cx="10873208" cy="253762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 </a:t>
                      </a:r>
                      <a:r>
                        <a:rPr lang="es-MX" sz="1800" b="0" i="0" kern="1200" dirty="0">
                          <a:solidFill>
                            <a:schemeClr val="dk1"/>
                          </a:solidFill>
                          <a:effectLst/>
                          <a:latin typeface="+mn-lt"/>
                          <a:ea typeface="+mn-ea"/>
                          <a:cs typeface="+mn-cs"/>
                        </a:rPr>
                        <a:t>Decreto 0221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Asbesto</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el cual se adiciona el Título 14 de la Parte 8 del Libro 2 del Decreto 780 de 2016 y se definen las directrices para la puesta en marcha y funcionamiento a nivel territorial de la Ruta Integral para la Atención Integral para personas expuestas al asbesto</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a:t>
                      </a:r>
                      <a:r>
                        <a:rPr lang="es-ES" sz="1500" b="0" i="0" u="none" strike="noStrike" kern="1200" dirty="0">
                          <a:solidFill>
                            <a:srgbClr val="000000"/>
                          </a:solidFill>
                          <a:effectLst/>
                          <a:latin typeface="Calibri" panose="020F0502020204030204" pitchFamily="34" charset="0"/>
                          <a:ea typeface="+mn-ea"/>
                          <a:cs typeface="+mn-cs"/>
                        </a:rPr>
                        <a:t> no tiene actividades que involucren la manipulación de asbesto, se tiene la norma de carácter informativo.</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sp>
        <p:nvSpPr>
          <p:cNvPr id="3" name="CuadroTexto 2">
            <a:extLst>
              <a:ext uri="{FF2B5EF4-FFF2-40B4-BE49-F238E27FC236}">
                <a16:creationId xmlns:a16="http://schemas.microsoft.com/office/drawing/2014/main" id="{4B8C842B-D089-78FE-F7E4-CECF8A18FC80}"/>
              </a:ext>
            </a:extLst>
          </p:cNvPr>
          <p:cNvSpPr txBox="1"/>
          <p:nvPr/>
        </p:nvSpPr>
        <p:spPr>
          <a:xfrm>
            <a:off x="1603022" y="3601494"/>
            <a:ext cx="6096000" cy="2031325"/>
          </a:xfrm>
          <a:prstGeom prst="rect">
            <a:avLst/>
          </a:prstGeom>
          <a:noFill/>
        </p:spPr>
        <p:txBody>
          <a:bodyPr wrap="square">
            <a:spAutoFit/>
          </a:bodyPr>
          <a:lstStyle/>
          <a:p>
            <a:r>
              <a:rPr lang="es-ES" b="0" i="0" dirty="0">
                <a:solidFill>
                  <a:srgbClr val="464646"/>
                </a:solidFill>
                <a:effectLst/>
                <a:latin typeface="Roboto Slab" pitchFamily="2" charset="0"/>
              </a:rPr>
              <a:t>A los trabajadores afiliados al Sistema General de Riesgos Laborales a los cuales se les diagnostique asbestosis o mesotelioma maligno por exposición a asbesto como enfermedad laboral directa, la Administradora de Riesgos Laborales le reconocerá las prestaciones asistenciales y económicas desde el momento del diagnóstico</a:t>
            </a:r>
            <a:endParaRPr lang="es-MX" dirty="0"/>
          </a:p>
        </p:txBody>
      </p:sp>
      <p:pic>
        <p:nvPicPr>
          <p:cNvPr id="1026" name="Picture 2" descr="Entró en vigencia la ley de prohibición del asbesto en Colombia">
            <a:extLst>
              <a:ext uri="{FF2B5EF4-FFF2-40B4-BE49-F238E27FC236}">
                <a16:creationId xmlns:a16="http://schemas.microsoft.com/office/drawing/2014/main" id="{BB128C9A-F50C-268F-F182-439BF7F95A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0933" y="3256506"/>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4256676714"/>
              </p:ext>
            </p:extLst>
          </p:nvPr>
        </p:nvGraphicFramePr>
        <p:xfrm>
          <a:off x="1416985" y="216274"/>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algn="l" fontAlgn="b"/>
                      <a:r>
                        <a:rPr lang="es-ES" sz="1800" b="0" i="0" kern="1200" dirty="0">
                          <a:solidFill>
                            <a:schemeClr val="dk1"/>
                          </a:solidFill>
                          <a:effectLst/>
                          <a:latin typeface="+mn-lt"/>
                          <a:ea typeface="+mn-ea"/>
                          <a:cs typeface="+mn-cs"/>
                        </a:rPr>
                        <a:t>Resolución 3077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SGRL</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se adoptan el Plan Nacional de Seguridad y Salud en el Trabajo 2022 – 2031.</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 resolución para la planeación del SGSST.</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4100" name="Picture 4">
            <a:extLst>
              <a:ext uri="{FF2B5EF4-FFF2-40B4-BE49-F238E27FC236}">
                <a16:creationId xmlns:a16="http://schemas.microsoft.com/office/drawing/2014/main" id="{22A1DE3A-9298-8618-8372-B8FF3E771D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734" y="2055283"/>
            <a:ext cx="3826933"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269AC228-F497-1633-61AE-E38DF665EC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33271" y="4302616"/>
            <a:ext cx="3779707" cy="24132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D1056DF3-D8ED-9A37-06B4-40CA613083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2745" y="3131608"/>
            <a:ext cx="3962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2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4211257059"/>
              </p:ext>
            </p:extLst>
          </p:nvPr>
        </p:nvGraphicFramePr>
        <p:xfrm>
          <a:off x="1067030" y="261430"/>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algn="l" fontAlgn="b"/>
                      <a:r>
                        <a:rPr lang="es-ES" sz="1800" b="0" i="0" kern="1200" dirty="0">
                          <a:solidFill>
                            <a:schemeClr val="dk1"/>
                          </a:solidFill>
                          <a:effectLst/>
                          <a:latin typeface="+mn-lt"/>
                          <a:ea typeface="+mn-ea"/>
                          <a:cs typeface="+mn-cs"/>
                        </a:rPr>
                        <a:t>Resolución 3076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SGRL</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Por la cual se adopta el Sistema de Información de Riesgos Laborales y se establecen otras disposiciones</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 resolución sobre la creación del Sistema de información de riesgos laborales.</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11" name="Imagen 10">
            <a:extLst>
              <a:ext uri="{FF2B5EF4-FFF2-40B4-BE49-F238E27FC236}">
                <a16:creationId xmlns:a16="http://schemas.microsoft.com/office/drawing/2014/main" id="{563B3F06-C54B-F4FB-0619-7CC9A38E72E7}"/>
              </a:ext>
            </a:extLst>
          </p:cNvPr>
          <p:cNvPicPr>
            <a:picLocks noChangeAspect="1"/>
          </p:cNvPicPr>
          <p:nvPr/>
        </p:nvPicPr>
        <p:blipFill>
          <a:blip r:embed="rId2"/>
          <a:stretch>
            <a:fillRect/>
          </a:stretch>
        </p:blipFill>
        <p:spPr>
          <a:xfrm>
            <a:off x="2883378" y="2189074"/>
            <a:ext cx="7795912" cy="4188849"/>
          </a:xfrm>
          <a:prstGeom prst="rect">
            <a:avLst/>
          </a:prstGeom>
        </p:spPr>
      </p:pic>
    </p:spTree>
    <p:extLst>
      <p:ext uri="{BB962C8B-B14F-4D97-AF65-F5344CB8AC3E}">
        <p14:creationId xmlns:p14="http://schemas.microsoft.com/office/powerpoint/2010/main" val="317415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1540123569"/>
              </p:ext>
            </p:extLst>
          </p:nvPr>
        </p:nvGraphicFramePr>
        <p:xfrm>
          <a:off x="1067030" y="261430"/>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algn="l" fontAlgn="b"/>
                      <a:r>
                        <a:rPr lang="es-ES" sz="1800" b="0" i="0" kern="1200" dirty="0">
                          <a:solidFill>
                            <a:schemeClr val="dk1"/>
                          </a:solidFill>
                          <a:effectLst/>
                          <a:latin typeface="+mn-lt"/>
                          <a:ea typeface="+mn-ea"/>
                          <a:cs typeface="+mn-cs"/>
                        </a:rPr>
                        <a:t>Resolución 2468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Riesgo Biológico</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se adoptan las Guías de Prevención de Exposición a Riesgo Biológico en Seguridad y Salud en el Trabajo.</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 resolución para establecer los controles para el personal que se encuentra expuesto a riesgo biológico</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1D6CD735-C9F0-13E3-C031-C542F935EA38}"/>
              </a:ext>
            </a:extLst>
          </p:cNvPr>
          <p:cNvPicPr>
            <a:picLocks noChangeAspect="1"/>
          </p:cNvPicPr>
          <p:nvPr/>
        </p:nvPicPr>
        <p:blipFill>
          <a:blip r:embed="rId2"/>
          <a:stretch>
            <a:fillRect/>
          </a:stretch>
        </p:blipFill>
        <p:spPr>
          <a:xfrm>
            <a:off x="7050141" y="2863146"/>
            <a:ext cx="5243459" cy="2837743"/>
          </a:xfrm>
          <a:prstGeom prst="rect">
            <a:avLst/>
          </a:prstGeom>
        </p:spPr>
      </p:pic>
      <p:pic>
        <p:nvPicPr>
          <p:cNvPr id="5" name="Imagen 4">
            <a:extLst>
              <a:ext uri="{FF2B5EF4-FFF2-40B4-BE49-F238E27FC236}">
                <a16:creationId xmlns:a16="http://schemas.microsoft.com/office/drawing/2014/main" id="{FDA348FB-2D74-0444-19BD-1216BC622190}"/>
              </a:ext>
            </a:extLst>
          </p:cNvPr>
          <p:cNvPicPr>
            <a:picLocks noChangeAspect="1"/>
          </p:cNvPicPr>
          <p:nvPr/>
        </p:nvPicPr>
        <p:blipFill>
          <a:blip r:embed="rId3"/>
          <a:stretch>
            <a:fillRect/>
          </a:stretch>
        </p:blipFill>
        <p:spPr>
          <a:xfrm>
            <a:off x="1067030" y="2012225"/>
            <a:ext cx="5791199" cy="1416775"/>
          </a:xfrm>
          <a:prstGeom prst="rect">
            <a:avLst/>
          </a:prstGeom>
        </p:spPr>
      </p:pic>
      <p:pic>
        <p:nvPicPr>
          <p:cNvPr id="8" name="Imagen 7">
            <a:extLst>
              <a:ext uri="{FF2B5EF4-FFF2-40B4-BE49-F238E27FC236}">
                <a16:creationId xmlns:a16="http://schemas.microsoft.com/office/drawing/2014/main" id="{5CB1B2FE-321C-42C3-222A-995172A79F54}"/>
              </a:ext>
            </a:extLst>
          </p:cNvPr>
          <p:cNvPicPr>
            <a:picLocks noChangeAspect="1"/>
          </p:cNvPicPr>
          <p:nvPr/>
        </p:nvPicPr>
        <p:blipFill>
          <a:blip r:embed="rId4"/>
          <a:stretch>
            <a:fillRect/>
          </a:stretch>
        </p:blipFill>
        <p:spPr>
          <a:xfrm>
            <a:off x="1092679" y="3214151"/>
            <a:ext cx="5861228" cy="2837743"/>
          </a:xfrm>
          <a:prstGeom prst="rect">
            <a:avLst/>
          </a:prstGeom>
        </p:spPr>
      </p:pic>
    </p:spTree>
    <p:extLst>
      <p:ext uri="{BB962C8B-B14F-4D97-AF65-F5344CB8AC3E}">
        <p14:creationId xmlns:p14="http://schemas.microsoft.com/office/powerpoint/2010/main" val="24321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algn="l" fontAlgn="b"/>
                      <a:r>
                        <a:rPr lang="es-ES" sz="1800" b="0" i="0" kern="1200" dirty="0">
                          <a:solidFill>
                            <a:schemeClr val="dk1"/>
                          </a:solidFill>
                          <a:effectLst/>
                          <a:latin typeface="+mn-lt"/>
                          <a:ea typeface="+mn-ea"/>
                          <a:cs typeface="+mn-cs"/>
                        </a:rPr>
                        <a:t>Resolución 3032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Actividades de alto riesgo</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expone la Guía para la identificación de Actividades de Alto Riesgo, definidas en el Decreto 2090 de 2003</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 resolución para definir si tiene trabajadores de alto riesgo.</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6" name="Imagen 5">
            <a:extLst>
              <a:ext uri="{FF2B5EF4-FFF2-40B4-BE49-F238E27FC236}">
                <a16:creationId xmlns:a16="http://schemas.microsoft.com/office/drawing/2014/main" id="{0CF4E449-0F09-2817-B91E-4DA798709627}"/>
              </a:ext>
            </a:extLst>
          </p:cNvPr>
          <p:cNvPicPr>
            <a:picLocks noChangeAspect="1"/>
          </p:cNvPicPr>
          <p:nvPr/>
        </p:nvPicPr>
        <p:blipFill>
          <a:blip r:embed="rId2"/>
          <a:stretch>
            <a:fillRect/>
          </a:stretch>
        </p:blipFill>
        <p:spPr>
          <a:xfrm>
            <a:off x="1067030" y="2756594"/>
            <a:ext cx="5534797" cy="2676899"/>
          </a:xfrm>
          <a:prstGeom prst="rect">
            <a:avLst/>
          </a:prstGeom>
        </p:spPr>
      </p:pic>
      <p:pic>
        <p:nvPicPr>
          <p:cNvPr id="9" name="Imagen 8">
            <a:extLst>
              <a:ext uri="{FF2B5EF4-FFF2-40B4-BE49-F238E27FC236}">
                <a16:creationId xmlns:a16="http://schemas.microsoft.com/office/drawing/2014/main" id="{9E817B35-4AA6-245C-9D89-35F7FA40B0C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601827" y="1915028"/>
            <a:ext cx="5068007" cy="4810796"/>
          </a:xfrm>
          <a:prstGeom prst="rect">
            <a:avLst/>
          </a:prstGeom>
        </p:spPr>
      </p:pic>
    </p:spTree>
    <p:extLst>
      <p:ext uri="{BB962C8B-B14F-4D97-AF65-F5344CB8AC3E}">
        <p14:creationId xmlns:p14="http://schemas.microsoft.com/office/powerpoint/2010/main" val="38470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198898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Circular 0048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Accidentes Ofídicos</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Instrucciones para garantizar las acciones de prevención, atención integral, vigilancia y disponibilidad de </a:t>
                      </a:r>
                      <a:r>
                        <a:rPr lang="es-ES" sz="1800" b="0" i="0" kern="1200" dirty="0" err="1">
                          <a:solidFill>
                            <a:schemeClr val="dk1"/>
                          </a:solidFill>
                          <a:effectLst/>
                          <a:latin typeface="+mn-lt"/>
                          <a:ea typeface="+mn-ea"/>
                          <a:cs typeface="+mn-cs"/>
                        </a:rPr>
                        <a:t>antivenenos</a:t>
                      </a:r>
                      <a:r>
                        <a:rPr lang="es-ES" sz="1800" b="0" i="0" kern="1200" dirty="0">
                          <a:solidFill>
                            <a:schemeClr val="dk1"/>
                          </a:solidFill>
                          <a:effectLst/>
                          <a:latin typeface="+mn-lt"/>
                          <a:ea typeface="+mn-ea"/>
                          <a:cs typeface="+mn-cs"/>
                        </a:rPr>
                        <a:t> para atender los accidentes ofídicos en el territorio nacional</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 circular para la atención de un accidente ofídico en el desarrollo de las actividades laborales.</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sp>
        <p:nvSpPr>
          <p:cNvPr id="4" name="CuadroTexto 3">
            <a:extLst>
              <a:ext uri="{FF2B5EF4-FFF2-40B4-BE49-F238E27FC236}">
                <a16:creationId xmlns:a16="http://schemas.microsoft.com/office/drawing/2014/main" id="{6BE03ABA-819B-5927-D05D-F47CFCCE7EBC}"/>
              </a:ext>
            </a:extLst>
          </p:cNvPr>
          <p:cNvSpPr txBox="1"/>
          <p:nvPr/>
        </p:nvSpPr>
        <p:spPr>
          <a:xfrm>
            <a:off x="5655733" y="2829554"/>
            <a:ext cx="6096000" cy="3108543"/>
          </a:xfrm>
          <a:prstGeom prst="rect">
            <a:avLst/>
          </a:prstGeom>
          <a:noFill/>
        </p:spPr>
        <p:txBody>
          <a:bodyPr wrap="square">
            <a:spAutoFit/>
          </a:bodyPr>
          <a:lstStyle/>
          <a:p>
            <a:pPr algn="l"/>
            <a:r>
              <a:rPr lang="es-ES" sz="1400" b="1" i="0" dirty="0">
                <a:effectLst/>
                <a:latin typeface="-apple-system"/>
              </a:rPr>
              <a:t>Lineamientos para las ARL:</a:t>
            </a:r>
          </a:p>
          <a:p>
            <a:pPr algn="l">
              <a:buFont typeface="Arial" panose="020B0604020202020204" pitchFamily="34" charset="0"/>
              <a:buChar char="•"/>
            </a:pPr>
            <a:r>
              <a:rPr lang="es-ES" sz="1400" b="0" i="0" dirty="0">
                <a:solidFill>
                  <a:srgbClr val="393939"/>
                </a:solidFill>
                <a:effectLst/>
                <a:latin typeface="roboto" panose="02000000000000000000" pitchFamily="2" charset="0"/>
              </a:rPr>
              <a:t>Incluir como mínimo en el plan de capacitación dirigido a empleadores, contratantes y trabajadores afiliados de actividades económicas que se desarrollan en zonas endémicas para mordeduras de serpientes, lo siguiente: </a:t>
            </a:r>
            <a:r>
              <a:rPr lang="es-ES" sz="1400" b="0" i="1" dirty="0">
                <a:solidFill>
                  <a:srgbClr val="393939"/>
                </a:solidFill>
                <a:effectLst/>
                <a:latin typeface="roboto" panose="02000000000000000000" pitchFamily="2" charset="0"/>
              </a:rPr>
              <a:t>i) Difusión de lineamientos y normatividad vigente expedida por autoridad competente relacionada con accidentes </a:t>
            </a:r>
            <a:r>
              <a:rPr lang="es-ES" sz="1400" b="0" i="1" dirty="0" err="1">
                <a:solidFill>
                  <a:srgbClr val="393939"/>
                </a:solidFill>
                <a:effectLst/>
                <a:latin typeface="roboto" panose="02000000000000000000" pitchFamily="2" charset="0"/>
              </a:rPr>
              <a:t>ofÍdicos</a:t>
            </a:r>
            <a:r>
              <a:rPr lang="es-ES" sz="1400" b="0" i="0" dirty="0">
                <a:solidFill>
                  <a:srgbClr val="393939"/>
                </a:solidFill>
                <a:effectLst/>
                <a:latin typeface="roboto" panose="02000000000000000000" pitchFamily="2" charset="0"/>
              </a:rPr>
              <a:t>, </a:t>
            </a:r>
            <a:r>
              <a:rPr lang="es-ES" sz="1400" b="0" i="1" dirty="0" err="1">
                <a:solidFill>
                  <a:srgbClr val="393939"/>
                </a:solidFill>
                <a:effectLst/>
                <a:latin typeface="roboto" panose="02000000000000000000" pitchFamily="2" charset="0"/>
              </a:rPr>
              <a:t>ii</a:t>
            </a:r>
            <a:r>
              <a:rPr lang="es-ES" sz="1400" b="0" i="1" dirty="0">
                <a:solidFill>
                  <a:srgbClr val="393939"/>
                </a:solidFill>
                <a:effectLst/>
                <a:latin typeface="roboto" panose="02000000000000000000" pitchFamily="2" charset="0"/>
              </a:rPr>
              <a:t>) Acciones para la prevención de accidentes ofídicos, </a:t>
            </a:r>
            <a:r>
              <a:rPr lang="es-ES" sz="1400" b="0" i="1" dirty="0" err="1">
                <a:solidFill>
                  <a:srgbClr val="393939"/>
                </a:solidFill>
                <a:effectLst/>
                <a:latin typeface="roboto" panose="02000000000000000000" pitchFamily="2" charset="0"/>
              </a:rPr>
              <a:t>iii</a:t>
            </a:r>
            <a:r>
              <a:rPr lang="es-ES" sz="1400" b="0" i="1" dirty="0">
                <a:solidFill>
                  <a:srgbClr val="393939"/>
                </a:solidFill>
                <a:effectLst/>
                <a:latin typeface="roboto" panose="02000000000000000000" pitchFamily="2" charset="0"/>
              </a:rPr>
              <a:t>) Socialización y entrega de guías de primeros auxilios en caso de accidentes ofídicos y </a:t>
            </a:r>
            <a:r>
              <a:rPr lang="es-ES" sz="1400" b="0" i="1" dirty="0" err="1">
                <a:solidFill>
                  <a:srgbClr val="393939"/>
                </a:solidFill>
                <a:effectLst/>
                <a:latin typeface="roboto" panose="02000000000000000000" pitchFamily="2" charset="0"/>
              </a:rPr>
              <a:t>iv</a:t>
            </a:r>
            <a:r>
              <a:rPr lang="es-ES" sz="1400" b="0" i="1" dirty="0">
                <a:solidFill>
                  <a:srgbClr val="393939"/>
                </a:solidFill>
                <a:effectLst/>
                <a:latin typeface="roboto" panose="02000000000000000000" pitchFamily="2" charset="0"/>
              </a:rPr>
              <a:t>) Rutas de atención por parte de la red de prestadores de servicios de salud con jurisdicción de zonas de desempeño ocupacional.</a:t>
            </a:r>
            <a:endParaRPr lang="es-ES" sz="1400" b="0" i="0" dirty="0">
              <a:solidFill>
                <a:srgbClr val="393939"/>
              </a:solidFill>
              <a:effectLst/>
              <a:latin typeface="roboto" panose="02000000000000000000" pitchFamily="2" charset="0"/>
            </a:endParaRPr>
          </a:p>
          <a:p>
            <a:pPr algn="l">
              <a:buFont typeface="Arial" panose="020B0604020202020204" pitchFamily="34" charset="0"/>
              <a:buChar char="•"/>
            </a:pPr>
            <a:r>
              <a:rPr lang="es-ES" sz="1400" b="0" i="0" dirty="0">
                <a:solidFill>
                  <a:srgbClr val="393939"/>
                </a:solidFill>
                <a:effectLst/>
                <a:latin typeface="roboto" panose="02000000000000000000" pitchFamily="2" charset="0"/>
              </a:rPr>
              <a:t>Suministrar asistencia técnica a las empresas afiliadas, para el control del riesgo laboral por accidente ofídico, cuando dicho riesgo haya sido identificado en el contexto del Sistema de Gestión de Seguridad y Salud en el Trabajo de la empresa.</a:t>
            </a:r>
          </a:p>
        </p:txBody>
      </p:sp>
      <p:pic>
        <p:nvPicPr>
          <p:cNvPr id="3074" name="Picture 2">
            <a:extLst>
              <a:ext uri="{FF2B5EF4-FFF2-40B4-BE49-F238E27FC236}">
                <a16:creationId xmlns:a16="http://schemas.microsoft.com/office/drawing/2014/main" id="{9322D027-B871-A88F-D251-1D58FE1AEB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5656" y="3070577"/>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272050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 </a:t>
                      </a:r>
                      <a:r>
                        <a:rPr lang="es-MX" sz="1800" b="0" i="0" kern="1200" dirty="0">
                          <a:solidFill>
                            <a:schemeClr val="dk1"/>
                          </a:solidFill>
                          <a:effectLst/>
                          <a:latin typeface="+mn-lt"/>
                          <a:ea typeface="+mn-ea"/>
                          <a:cs typeface="+mn-cs"/>
                        </a:rPr>
                        <a:t>Circular 082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Estándares Mínimos del SGSST</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Registro anual de autoevaluaciones de Estándares Mínimos y planes de mejoramiento del SG-SST</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debe realizar el </a:t>
                      </a:r>
                      <a:r>
                        <a:rPr lang="es-ES" sz="1500" b="0" i="0" u="none" strike="noStrike" kern="1200" dirty="0">
                          <a:solidFill>
                            <a:srgbClr val="000000"/>
                          </a:solidFill>
                          <a:effectLst/>
                          <a:latin typeface="Calibri" panose="020F0502020204030204" pitchFamily="34" charset="0"/>
                          <a:ea typeface="+mn-ea"/>
                          <a:cs typeface="+mn-cs"/>
                        </a:rPr>
                        <a:t>reporte anual de Autoevaluación de Estándares Mínimos del Sistema de Gestión de Seguridad y Salud en el Trabajo y el Plan de mejora del Sistema de Gestión de Seguridad y Salud en el Trabajo del año inmediatamente anterior, desde el primer día hábil del mes de enero hasta el último día hábil del mes de febrero de cada año a través de la url: </a:t>
                      </a:r>
                    </a:p>
                    <a:p>
                      <a:pPr algn="l" fontAlgn="b"/>
                      <a:r>
                        <a:rPr lang="es-MX" sz="1800" b="0" i="0" u="none" strike="noStrike" kern="1200" dirty="0">
                          <a:solidFill>
                            <a:schemeClr val="dk1"/>
                          </a:solidFill>
                          <a:effectLst/>
                          <a:latin typeface="+mn-lt"/>
                          <a:ea typeface="+mn-ea"/>
                          <a:cs typeface="+mn-cs"/>
                          <a:hlinkClick r:id="rId2"/>
                        </a:rPr>
                        <a:t>https://sgrl.mintrabajo.gov.co/Autenticacion/Autenticacion</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5" name="Imagen 4">
            <a:extLst>
              <a:ext uri="{FF2B5EF4-FFF2-40B4-BE49-F238E27FC236}">
                <a16:creationId xmlns:a16="http://schemas.microsoft.com/office/drawing/2014/main" id="{4DA3EE9F-238C-B925-A82D-810F9C8549A0}"/>
              </a:ext>
            </a:extLst>
          </p:cNvPr>
          <p:cNvPicPr>
            <a:picLocks noChangeAspect="1"/>
          </p:cNvPicPr>
          <p:nvPr/>
        </p:nvPicPr>
        <p:blipFill>
          <a:blip r:embed="rId3"/>
          <a:stretch>
            <a:fillRect/>
          </a:stretch>
        </p:blipFill>
        <p:spPr>
          <a:xfrm>
            <a:off x="2928944" y="3164238"/>
            <a:ext cx="2675854" cy="3155278"/>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CF6B1B8B-00E5-7C09-35A9-93A07D28C101}"/>
              </a:ext>
            </a:extLst>
          </p:cNvPr>
          <p:cNvSpPr txBox="1"/>
          <p:nvPr/>
        </p:nvSpPr>
        <p:spPr>
          <a:xfrm>
            <a:off x="6316394" y="3429000"/>
            <a:ext cx="3756074" cy="646331"/>
          </a:xfrm>
          <a:prstGeom prst="rect">
            <a:avLst/>
          </a:prstGeom>
          <a:noFill/>
        </p:spPr>
        <p:txBody>
          <a:bodyPr wrap="square" rtlCol="0">
            <a:spAutoFit/>
          </a:bodyPr>
          <a:lstStyle/>
          <a:p>
            <a:r>
              <a:rPr lang="es-ES" b="1" dirty="0"/>
              <a:t>Para el reporte del año 2022 el plazo es hasta el 28 de febrero de 2023.</a:t>
            </a:r>
          </a:p>
        </p:txBody>
      </p:sp>
      <p:sp>
        <p:nvSpPr>
          <p:cNvPr id="9" name="CuadroTexto 8">
            <a:extLst>
              <a:ext uri="{FF2B5EF4-FFF2-40B4-BE49-F238E27FC236}">
                <a16:creationId xmlns:a16="http://schemas.microsoft.com/office/drawing/2014/main" id="{76D13FAC-6689-F664-3269-2D04A1CA5B0A}"/>
              </a:ext>
            </a:extLst>
          </p:cNvPr>
          <p:cNvSpPr txBox="1"/>
          <p:nvPr/>
        </p:nvSpPr>
        <p:spPr>
          <a:xfrm>
            <a:off x="6316394" y="4522398"/>
            <a:ext cx="4760746" cy="1477328"/>
          </a:xfrm>
          <a:prstGeom prst="rect">
            <a:avLst/>
          </a:prstGeom>
          <a:noFill/>
        </p:spPr>
        <p:txBody>
          <a:bodyPr wrap="square">
            <a:spAutoFit/>
          </a:bodyPr>
          <a:lstStyle/>
          <a:p>
            <a:r>
              <a:rPr lang="es-ES" sz="1800" b="1" i="0" kern="1200" dirty="0">
                <a:solidFill>
                  <a:srgbClr val="FF0000"/>
                </a:solidFill>
                <a:effectLst>
                  <a:outerShdw blurRad="38100" dist="38100" dir="2700000" algn="tl">
                    <a:srgbClr val="000000">
                      <a:alpha val="43137"/>
                    </a:srgbClr>
                  </a:outerShdw>
                </a:effectLst>
              </a:rPr>
              <a:t>Retirar de la matriz legal: </a:t>
            </a:r>
          </a:p>
          <a:p>
            <a:r>
              <a:rPr lang="es-ES" sz="1800" b="1" i="0" kern="1200" dirty="0">
                <a:solidFill>
                  <a:srgbClr val="FF0000"/>
                </a:solidFill>
                <a:effectLst>
                  <a:outerShdw blurRad="38100" dist="38100" dir="2700000" algn="tl">
                    <a:srgbClr val="000000">
                      <a:alpha val="43137"/>
                    </a:srgbClr>
                  </a:outerShdw>
                </a:effectLst>
              </a:rPr>
              <a:t>Conforme a los lineamientos informados en las Circulares No. 071 del 2020 y No. 072 del 2021 expedidas por el Ministerio del Trabajo, quedan sin efecto a partir de la fecha. </a:t>
            </a:r>
            <a:endParaRPr lang="es-MX"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13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2860292018"/>
              </p:ext>
            </p:extLst>
          </p:nvPr>
        </p:nvGraphicFramePr>
        <p:xfrm>
          <a:off x="1067030" y="261430"/>
          <a:ext cx="10873208" cy="198898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 Circular Externa 052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Salud pública</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Instrucciones para la intensificación y fortalecimiento de las acciones de atención integral y control de la Infección Respiratoria Aguda (IRA) y el Covid-19.</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continua con las medidas de prevención para la infecciones respiratorias.</a:t>
                      </a:r>
                    </a:p>
                  </a:txBody>
                  <a:tcPr marL="9525" marR="9525" marT="9525" marB="0" anchor="ctr"/>
                </a:tc>
                <a:extLst>
                  <a:ext uri="{0D108BD9-81ED-4DB2-BD59-A6C34878D82A}">
                    <a16:rowId xmlns:a16="http://schemas.microsoft.com/office/drawing/2014/main" val="3079747958"/>
                  </a:ext>
                </a:extLst>
              </a:tr>
            </a:tbl>
          </a:graphicData>
        </a:graphic>
      </p:graphicFrame>
      <p:pic>
        <p:nvPicPr>
          <p:cNvPr id="1026" name="Picture 2">
            <a:extLst>
              <a:ext uri="{FF2B5EF4-FFF2-40B4-BE49-F238E27FC236}">
                <a16:creationId xmlns:a16="http://schemas.microsoft.com/office/drawing/2014/main" id="{619F4025-0DEE-8EA6-92B7-9ABB226F45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2133" y="2664178"/>
            <a:ext cx="6376967" cy="358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253762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 Circular 069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Acoso Laboral</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Prevención y atención de casos de violencia y acoso laboral, competencias de los inspectores de trabajo y seguridad social relacionadas al fuero de protección legal contemplado en el artículo 11 de la ley 1010 de 2006</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reconoce las competencias que tengan los inspectores de trabajo del Ministerio de Trabajo en caso de presentarse una queja por acoso laboral</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descr="Icono&#10;&#10;Descripción generada automáticamente">
            <a:extLst>
              <a:ext uri="{FF2B5EF4-FFF2-40B4-BE49-F238E27FC236}">
                <a16:creationId xmlns:a16="http://schemas.microsoft.com/office/drawing/2014/main" id="{99014CAA-57A0-C037-3F39-A8534F1DE8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2908" y="3059003"/>
            <a:ext cx="3427524" cy="3383999"/>
          </a:xfrm>
          <a:prstGeom prst="rect">
            <a:avLst/>
          </a:prstGeom>
        </p:spPr>
      </p:pic>
      <p:sp>
        <p:nvSpPr>
          <p:cNvPr id="4" name="CuadroTexto 3">
            <a:extLst>
              <a:ext uri="{FF2B5EF4-FFF2-40B4-BE49-F238E27FC236}">
                <a16:creationId xmlns:a16="http://schemas.microsoft.com/office/drawing/2014/main" id="{91977F70-1B1D-590A-3ECC-7D9D1946E2AD}"/>
              </a:ext>
            </a:extLst>
          </p:cNvPr>
          <p:cNvSpPr txBox="1"/>
          <p:nvPr/>
        </p:nvSpPr>
        <p:spPr>
          <a:xfrm>
            <a:off x="6096000" y="3429000"/>
            <a:ext cx="5144086" cy="1754326"/>
          </a:xfrm>
          <a:prstGeom prst="rect">
            <a:avLst/>
          </a:prstGeom>
          <a:noFill/>
        </p:spPr>
        <p:txBody>
          <a:bodyPr wrap="square" rtlCol="0">
            <a:spAutoFit/>
          </a:bodyPr>
          <a:lstStyle/>
          <a:p>
            <a:r>
              <a:rPr lang="es-ES" b="1" dirty="0"/>
              <a:t>Tener presente:</a:t>
            </a:r>
          </a:p>
          <a:p>
            <a:r>
              <a:rPr lang="es-ES" b="1" dirty="0"/>
              <a:t>6 meses de fuero para despedir un trabajador que haya presentado queja de acoso laboral (Ley 1010 de 2006 y Circular 069 de 2022)</a:t>
            </a:r>
          </a:p>
          <a:p>
            <a:r>
              <a:rPr lang="es-ES" b="1" dirty="0"/>
              <a:t>3 años es el máximo tiempo para presentar una queja de acoso laboral (ley 2209 de 2022)</a:t>
            </a:r>
            <a:endParaRPr lang="es-MX" b="1" dirty="0"/>
          </a:p>
        </p:txBody>
      </p:sp>
    </p:spTree>
    <p:extLst>
      <p:ext uri="{BB962C8B-B14F-4D97-AF65-F5344CB8AC3E}">
        <p14:creationId xmlns:p14="http://schemas.microsoft.com/office/powerpoint/2010/main" val="366514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9C1B7BE-DA2A-EB47-B18E-0FEFE54E9AA3}"/>
              </a:ext>
            </a:extLst>
          </p:cNvPr>
          <p:cNvSpPr/>
          <p:nvPr/>
        </p:nvSpPr>
        <p:spPr>
          <a:xfrm flipV="1">
            <a:off x="1220207" y="131355"/>
            <a:ext cx="1141868" cy="4571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20">
            <a:extLst>
              <a:ext uri="{FF2B5EF4-FFF2-40B4-BE49-F238E27FC236}">
                <a16:creationId xmlns:a16="http://schemas.microsoft.com/office/drawing/2014/main" id="{5676412E-1635-1245-A6B7-89352BAC8B91}"/>
              </a:ext>
            </a:extLst>
          </p:cNvPr>
          <p:cNvSpPr/>
          <p:nvPr/>
        </p:nvSpPr>
        <p:spPr>
          <a:xfrm rot="5400000" flipV="1">
            <a:off x="649272" y="679429"/>
            <a:ext cx="1141868" cy="4571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a:extLst>
              <a:ext uri="{FF2B5EF4-FFF2-40B4-BE49-F238E27FC236}">
                <a16:creationId xmlns:a16="http://schemas.microsoft.com/office/drawing/2014/main" id="{BDFFA25F-41A3-7C4B-97BE-05A25E4B3741}"/>
              </a:ext>
            </a:extLst>
          </p:cNvPr>
          <p:cNvSpPr/>
          <p:nvPr/>
        </p:nvSpPr>
        <p:spPr>
          <a:xfrm rot="5400000" flipV="1">
            <a:off x="5557598" y="770491"/>
            <a:ext cx="1141868" cy="4571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61942184-D045-9145-A832-434B37BDC016}"/>
              </a:ext>
            </a:extLst>
          </p:cNvPr>
          <p:cNvSpPr/>
          <p:nvPr/>
        </p:nvSpPr>
        <p:spPr>
          <a:xfrm rot="10800000" flipV="1">
            <a:off x="5066292" y="1317269"/>
            <a:ext cx="1141868" cy="4571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object 3">
            <a:extLst>
              <a:ext uri="{FF2B5EF4-FFF2-40B4-BE49-F238E27FC236}">
                <a16:creationId xmlns:a16="http://schemas.microsoft.com/office/drawing/2014/main" id="{3CCE9B09-5F71-459B-97A1-189D8093BA63}"/>
              </a:ext>
            </a:extLst>
          </p:cNvPr>
          <p:cNvSpPr txBox="1">
            <a:spLocks/>
          </p:cNvSpPr>
          <p:nvPr/>
        </p:nvSpPr>
        <p:spPr>
          <a:xfrm>
            <a:off x="1981200" y="209550"/>
            <a:ext cx="4419600" cy="843821"/>
          </a:xfrm>
          <a:prstGeom prst="rect">
            <a:avLst/>
          </a:prstGeom>
        </p:spPr>
        <p:txBody>
          <a:bodyPr vert="horz" wrap="square" lIns="0" tIns="12700"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2700" marR="5080" algn="ctr">
              <a:spcBef>
                <a:spcPts val="100"/>
              </a:spcBef>
            </a:pPr>
            <a:r>
              <a:rPr lang="es-ES" sz="5400" spc="-5" dirty="0">
                <a:solidFill>
                  <a:schemeClr val="accent4">
                    <a:lumMod val="75000"/>
                  </a:schemeClr>
                </a:solidFill>
                <a:latin typeface="Arial Black" panose="020B0A04020102020204" pitchFamily="34" charset="0"/>
              </a:rPr>
              <a:t>Titulo </a:t>
            </a:r>
            <a:endParaRPr lang="es-ES" sz="5400" dirty="0">
              <a:solidFill>
                <a:schemeClr val="accent4">
                  <a:lumMod val="75000"/>
                </a:schemeClr>
              </a:solidFill>
              <a:latin typeface="Arial Black" panose="020B0A04020102020204" pitchFamily="34" charset="0"/>
            </a:endParaRPr>
          </a:p>
        </p:txBody>
      </p:sp>
      <p:pic>
        <p:nvPicPr>
          <p:cNvPr id="2" name="Imagen 1" descr="Diagrama&#10;&#10;Descripción generada automáticamente">
            <a:extLst>
              <a:ext uri="{FF2B5EF4-FFF2-40B4-BE49-F238E27FC236}">
                <a16:creationId xmlns:a16="http://schemas.microsoft.com/office/drawing/2014/main" id="{66F4B69F-55AB-374D-B2BA-3C1583EA6B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object 3">
            <a:extLst>
              <a:ext uri="{FF2B5EF4-FFF2-40B4-BE49-F238E27FC236}">
                <a16:creationId xmlns:a16="http://schemas.microsoft.com/office/drawing/2014/main" id="{23186E90-1E65-A36F-4603-10887C68669D}"/>
              </a:ext>
            </a:extLst>
          </p:cNvPr>
          <p:cNvSpPr txBox="1">
            <a:spLocks/>
          </p:cNvSpPr>
          <p:nvPr/>
        </p:nvSpPr>
        <p:spPr>
          <a:xfrm>
            <a:off x="291380" y="2648196"/>
            <a:ext cx="4774912" cy="1305486"/>
          </a:xfrm>
          <a:prstGeom prst="rect">
            <a:avLst/>
          </a:prstGeom>
        </p:spPr>
        <p:txBody>
          <a:bodyPr vert="horz" wrap="square" lIns="0" tIns="12700"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2700" marR="5080" algn="ctr">
              <a:spcBef>
                <a:spcPts val="100"/>
              </a:spcBef>
            </a:pPr>
            <a:r>
              <a:rPr lang="es-ES" sz="2800" spc="-5" dirty="0">
                <a:solidFill>
                  <a:schemeClr val="accent4">
                    <a:lumMod val="50000"/>
                  </a:schemeClr>
                </a:solidFill>
                <a:latin typeface="Arial Black" panose="020B0A04020102020204" pitchFamily="34" charset="0"/>
              </a:rPr>
              <a:t>ACTUALIZACIÓN DE REQUISITOS LEGALES EN SST</a:t>
            </a:r>
            <a:endParaRPr lang="es-ES" sz="2800" dirty="0">
              <a:solidFill>
                <a:schemeClr val="accent4">
                  <a:lumMod val="50000"/>
                </a:schemeClr>
              </a:solidFill>
              <a:latin typeface="Arial Black" panose="020B0A04020102020204" pitchFamily="34" charset="0"/>
            </a:endParaRPr>
          </a:p>
        </p:txBody>
      </p:sp>
    </p:spTree>
    <p:extLst>
      <p:ext uri="{BB962C8B-B14F-4D97-AF65-F5344CB8AC3E}">
        <p14:creationId xmlns:p14="http://schemas.microsoft.com/office/powerpoint/2010/main" val="211224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249190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 Resolución 2012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PAGOS ARL</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se modifican los Anexos Técnicos 2, 3 y 5 de la Resolución 2388 de 2016</a:t>
                      </a:r>
                      <a:endParaRPr lang="es-CO" sz="1800" b="0" i="0" kern="1200" dirty="0">
                        <a:solidFill>
                          <a:schemeClr val="dk1"/>
                        </a:solidFill>
                        <a:effectLst/>
                        <a:latin typeface="+mn-lt"/>
                        <a:ea typeface="+mn-ea"/>
                        <a:cs typeface="+mn-cs"/>
                      </a:endParaRPr>
                    </a:p>
                  </a:txBody>
                  <a:tcPr marL="9525" marR="9525" marT="9525" marB="0" anchor="ctr"/>
                </a:tc>
                <a:tc>
                  <a:txBody>
                    <a:bodyPr/>
                    <a:lstStyle/>
                    <a:p>
                      <a:r>
                        <a:rPr lang="es-ES" sz="1800" b="0" i="0" kern="1200" dirty="0">
                          <a:solidFill>
                            <a:schemeClr val="dk1"/>
                          </a:solidFill>
                          <a:effectLst/>
                          <a:latin typeface="+mn-lt"/>
                          <a:ea typeface="+mn-ea"/>
                          <a:cs typeface="+mn-cs"/>
                        </a:rPr>
                        <a:t>El mes de noviembre se debe pagar completo (30 días) sobre el nivel de riesgo del código de actividad económica del Decreto 768 de 2022. Dado que la ARL se paga mes vencido, este primer pago con el nuevo código se realizará en diciembre de 2022.</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1026" name="Picture 2" descr="Planilla PILA como pagar Seguridad Social y Parafiscales">
            <a:extLst>
              <a:ext uri="{FF2B5EF4-FFF2-40B4-BE49-F238E27FC236}">
                <a16:creationId xmlns:a16="http://schemas.microsoft.com/office/drawing/2014/main" id="{7F2DBA94-B938-4B81-B713-6358E9626C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0737" y="3404207"/>
            <a:ext cx="6379501" cy="285649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930148D-B0D5-49BC-9DB9-B359B88B2717}"/>
              </a:ext>
            </a:extLst>
          </p:cNvPr>
          <p:cNvSpPr txBox="1"/>
          <p:nvPr/>
        </p:nvSpPr>
        <p:spPr>
          <a:xfrm>
            <a:off x="2189922" y="3073373"/>
            <a:ext cx="4237382" cy="1477328"/>
          </a:xfrm>
          <a:prstGeom prst="rect">
            <a:avLst/>
          </a:prstGeom>
          <a:noFill/>
        </p:spPr>
        <p:txBody>
          <a:bodyPr wrap="square">
            <a:spAutoFit/>
          </a:bodyPr>
          <a:lstStyle/>
          <a:p>
            <a:r>
              <a:rPr lang="es-ES" b="0" i="0" dirty="0">
                <a:solidFill>
                  <a:srgbClr val="212529"/>
                </a:solidFill>
                <a:effectLst/>
                <a:latin typeface="Open Sans" panose="020B0604020202020204" pitchFamily="34" charset="0"/>
              </a:rPr>
              <a:t>Ministerio de Salud y Protección Social expidió la Resolución 2012 de 2022 para incorporar ajustes importantes en la planilla integrada de liquidación de aportes –Pila–.</a:t>
            </a:r>
            <a:endParaRPr lang="es-MX" dirty="0"/>
          </a:p>
        </p:txBody>
      </p:sp>
    </p:spTree>
    <p:extLst>
      <p:ext uri="{BB962C8B-B14F-4D97-AF65-F5344CB8AC3E}">
        <p14:creationId xmlns:p14="http://schemas.microsoft.com/office/powerpoint/2010/main" val="203046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Circular 025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COPASST</a:t>
                      </a:r>
                    </a:p>
                  </a:txBody>
                  <a:tcPr marL="9525" marR="9525" marT="9525" marB="0" anchor="ctr"/>
                </a:tc>
                <a:tc>
                  <a:txBody>
                    <a:bodyPr/>
                    <a:lstStyle/>
                    <a:p>
                      <a:pPr algn="l" fontAlgn="b"/>
                      <a:r>
                        <a:rPr lang="es-419" sz="1800" kern="1200" dirty="0">
                          <a:solidFill>
                            <a:schemeClr val="dk1"/>
                          </a:solidFill>
                          <a:effectLst/>
                          <a:latin typeface="+mn-lt"/>
                          <a:ea typeface="+mn-ea"/>
                          <a:cs typeface="+mn-cs"/>
                        </a:rPr>
                        <a:t>Incentivar la conformación inclusiva del COPASST</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Continuar con el proceso de conformación del COPASST donde los trabajadores escojan libremente a sus representantes sin importar características sociodemográficas.</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27371901-19A5-45C7-B885-D0B5437085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5068" y="1951828"/>
            <a:ext cx="5250149" cy="479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06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Circular 037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SG-SST</a:t>
                      </a:r>
                    </a:p>
                  </a:txBody>
                  <a:tcPr marL="9525" marR="9525" marT="9525" marB="0" anchor="ctr"/>
                </a:tc>
                <a:tc>
                  <a:txBody>
                    <a:bodyPr/>
                    <a:lstStyle/>
                    <a:p>
                      <a:pPr algn="l" fontAlgn="b"/>
                      <a:r>
                        <a:rPr lang="es-419" sz="1800" kern="1200" dirty="0">
                          <a:solidFill>
                            <a:schemeClr val="dk1"/>
                          </a:solidFill>
                          <a:effectLst/>
                          <a:latin typeface="+mn-lt"/>
                          <a:ea typeface="+mn-ea"/>
                          <a:cs typeface="+mn-cs"/>
                        </a:rPr>
                        <a:t>Prueba Piloto de Estabilización para la recolección de datos del Sistema de Información de Riesgos Laborales.</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Continuar con el reporte anual en el mes de diciembre de la evaluación de estándares mínimos del SG-SST</a:t>
                      </a:r>
                    </a:p>
                  </a:txBody>
                  <a:tcPr marL="9525" marR="9525" marT="9525" marB="0" anchor="ctr"/>
                </a:tc>
                <a:extLst>
                  <a:ext uri="{0D108BD9-81ED-4DB2-BD59-A6C34878D82A}">
                    <a16:rowId xmlns:a16="http://schemas.microsoft.com/office/drawing/2014/main" val="3079747958"/>
                  </a:ext>
                </a:extLst>
              </a:tr>
            </a:tbl>
          </a:graphicData>
        </a:graphic>
      </p:graphicFrame>
      <p:pic>
        <p:nvPicPr>
          <p:cNvPr id="10" name="Imagen 9">
            <a:extLst>
              <a:ext uri="{FF2B5EF4-FFF2-40B4-BE49-F238E27FC236}">
                <a16:creationId xmlns:a16="http://schemas.microsoft.com/office/drawing/2014/main" id="{C7A77A27-AC3B-6372-6132-5A4ABC02A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4946" y="2179716"/>
            <a:ext cx="5660899" cy="4521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ángulo: esquinas redondeadas 10">
            <a:extLst>
              <a:ext uri="{FF2B5EF4-FFF2-40B4-BE49-F238E27FC236}">
                <a16:creationId xmlns:a16="http://schemas.microsoft.com/office/drawing/2014/main" id="{8A51B9A3-15B0-7EE1-73C7-FB3C3C496DD8}"/>
              </a:ext>
            </a:extLst>
          </p:cNvPr>
          <p:cNvSpPr/>
          <p:nvPr/>
        </p:nvSpPr>
        <p:spPr>
          <a:xfrm>
            <a:off x="9800948" y="4403324"/>
            <a:ext cx="2219417" cy="674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hlinkClick r:id="rId3"/>
              </a:rPr>
              <a:t>Descargar Manual</a:t>
            </a:r>
            <a:endParaRPr lang="es-419" dirty="0"/>
          </a:p>
        </p:txBody>
      </p:sp>
    </p:spTree>
    <p:extLst>
      <p:ext uri="{BB962C8B-B14F-4D97-AF65-F5344CB8AC3E}">
        <p14:creationId xmlns:p14="http://schemas.microsoft.com/office/powerpoint/2010/main" val="369711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1667711"/>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Circular 036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Alturas</a:t>
                      </a:r>
                    </a:p>
                  </a:txBody>
                  <a:tcPr marL="9525" marR="9525" marT="9525" marB="0" anchor="ctr"/>
                </a:tc>
                <a:tc>
                  <a:txBody>
                    <a:bodyPr/>
                    <a:lstStyle/>
                    <a:p>
                      <a:pPr algn="l" fontAlgn="b"/>
                      <a:r>
                        <a:rPr lang="es-419" sz="1800" kern="1200" dirty="0">
                          <a:solidFill>
                            <a:schemeClr val="dk1"/>
                          </a:solidFill>
                          <a:effectLst/>
                          <a:latin typeface="+mn-lt"/>
                          <a:ea typeface="+mn-ea"/>
                          <a:cs typeface="+mn-cs"/>
                        </a:rPr>
                        <a:t>Reentrenamiento y capacitación en trabajo en alturas.</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Se tiene claridad de las condiciones para realizar reentrenamientos del personal con la competencia de trabajo en alturas.</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2A0DE289-494B-1012-F87F-5277834538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4163" y="2068497"/>
            <a:ext cx="3237748" cy="459141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B6367375-E185-E6DE-A0AC-FCB224EFFD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1911" y="2068496"/>
            <a:ext cx="3012765" cy="459141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EF0FABB3-EBE8-55FE-A77C-6FD6E5CDD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676" y="2068497"/>
            <a:ext cx="3406043" cy="459141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94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17146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Resolución 20223040045295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Seguridad Vial</a:t>
                      </a:r>
                    </a:p>
                  </a:txBody>
                  <a:tcPr marL="9525" marR="9525" marT="9525" marB="0" anchor="ctr"/>
                </a:tc>
                <a:tc>
                  <a:txBody>
                    <a:bodyPr/>
                    <a:lstStyle/>
                    <a:p>
                      <a:pPr algn="l" fontAlgn="b"/>
                      <a:r>
                        <a:rPr lang="es-419" sz="1800" dirty="0">
                          <a:solidFill>
                            <a:srgbClr val="202020"/>
                          </a:solidFill>
                          <a:effectLst/>
                          <a:latin typeface="Helvetica" panose="020B0604020202020204" pitchFamily="34" charset="0"/>
                          <a:ea typeface="Times New Roman" panose="02020603050405020304" pitchFamily="18" charset="0"/>
                        </a:rPr>
                        <a:t>Compilatoria en materia de Tránsito del Ministerio de Transporte</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136 Resoluciones compiladas en esta nueva resolución para los requisitos en materia de tránsito del Ministerio de Transporte. Esta resolución entró en vigencia el 23 de agosto de 2022, fecha en la que fue publicada en el Diario Oficial.</a:t>
                      </a:r>
                      <a:br>
                        <a:rPr lang="es-419" sz="1500" b="0" i="0" u="none" strike="noStrike" kern="1200" dirty="0">
                          <a:solidFill>
                            <a:srgbClr val="000000"/>
                          </a:solidFill>
                          <a:effectLst/>
                          <a:latin typeface="Calibri" panose="020F0502020204030204" pitchFamily="34" charset="0"/>
                          <a:ea typeface="+mn-ea"/>
                          <a:cs typeface="+mn-cs"/>
                        </a:rPr>
                      </a:b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sp>
        <p:nvSpPr>
          <p:cNvPr id="4" name="CuadroTexto 3">
            <a:extLst>
              <a:ext uri="{FF2B5EF4-FFF2-40B4-BE49-F238E27FC236}">
                <a16:creationId xmlns:a16="http://schemas.microsoft.com/office/drawing/2014/main" id="{FC5F844C-AE80-F5A7-EA7F-3B58B1BB6F2D}"/>
              </a:ext>
            </a:extLst>
          </p:cNvPr>
          <p:cNvSpPr txBox="1"/>
          <p:nvPr/>
        </p:nvSpPr>
        <p:spPr>
          <a:xfrm>
            <a:off x="2228294" y="2113104"/>
            <a:ext cx="3755255" cy="4524315"/>
          </a:xfrm>
          <a:prstGeom prst="rect">
            <a:avLst/>
          </a:prstGeom>
          <a:noFill/>
        </p:spPr>
        <p:txBody>
          <a:bodyPr wrap="square">
            <a:spAutoFit/>
          </a:bodyPr>
          <a:lstStyle/>
          <a:p>
            <a:r>
              <a:rPr lang="es-419" sz="1600" dirty="0">
                <a:solidFill>
                  <a:srgbClr val="202020"/>
                </a:solidFill>
                <a:effectLst/>
                <a:latin typeface="Helvetica" panose="020B0604020202020204" pitchFamily="34" charset="0"/>
                <a:ea typeface="Times New Roman" panose="02020603050405020304" pitchFamily="18" charset="0"/>
              </a:rPr>
              <a:t>La Resolución Única de Tránsito facilitará el cumplimiento, la comprensión y consulta de los actos expedidos por el Ministerio de Transporte.</a:t>
            </a:r>
          </a:p>
          <a:p>
            <a:endParaRPr lang="es-419" sz="1600" dirty="0">
              <a:solidFill>
                <a:srgbClr val="202020"/>
              </a:solidFill>
              <a:effectLst/>
              <a:latin typeface="Helvetica" panose="020B0604020202020204" pitchFamily="34" charset="0"/>
              <a:ea typeface="Times New Roman" panose="02020603050405020304" pitchFamily="18" charset="0"/>
            </a:endParaRPr>
          </a:p>
          <a:p>
            <a:r>
              <a:rPr lang="es-419" sz="1600" dirty="0">
                <a:solidFill>
                  <a:srgbClr val="202020"/>
                </a:solidFill>
                <a:effectLst/>
                <a:latin typeface="Helvetica" panose="020B0604020202020204" pitchFamily="34" charset="0"/>
                <a:ea typeface="Times New Roman" panose="02020603050405020304" pitchFamily="18" charset="0"/>
              </a:rPr>
              <a:t>La Resolución Única de Tránsito recopila 136 Resoluciones vigentes entre las que se encuentran por ejemplo las reglas de los centros de enseñanza automovilística, licencia de conducción a partir de certificados de aptitud en conducción, los Centros de Diagnóstico Automotor que pueden prestar el servicio de revisión técnico mecánica y cómo deben hacerlo, según las exigencias normativas.</a:t>
            </a:r>
            <a:br>
              <a:rPr lang="es-419" sz="1600" dirty="0">
                <a:solidFill>
                  <a:srgbClr val="202020"/>
                </a:solidFill>
                <a:effectLst/>
                <a:latin typeface="Helvetica" panose="020B0604020202020204" pitchFamily="34" charset="0"/>
                <a:ea typeface="Times New Roman" panose="02020603050405020304" pitchFamily="18" charset="0"/>
              </a:rPr>
            </a:br>
            <a:endParaRPr lang="es-419" sz="1600" dirty="0"/>
          </a:p>
        </p:txBody>
      </p:sp>
      <p:pic>
        <p:nvPicPr>
          <p:cNvPr id="1026" name="Picture 2" descr="Para facilitar el acceso, Mintransporte expide Resolución Única de Tránsito">
            <a:extLst>
              <a:ext uri="{FF2B5EF4-FFF2-40B4-BE49-F238E27FC236}">
                <a16:creationId xmlns:a16="http://schemas.microsoft.com/office/drawing/2014/main" id="{3C95FE31-2C9A-B29B-4245-A9A9F2D609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3549" y="2445706"/>
            <a:ext cx="601018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318792" y="272308"/>
          <a:ext cx="10873208" cy="17146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Circular 028 de 2022</a:t>
                      </a:r>
                    </a:p>
                    <a:p>
                      <a:pPr marL="0" marR="0" lvl="0" indent="0" algn="ctr" defTabSz="457200" rtl="0" eaLnBrk="1" fontAlgn="b" latinLnBrk="0" hangingPunct="1">
                        <a:lnSpc>
                          <a:spcPct val="100000"/>
                        </a:lnSpc>
                        <a:spcBef>
                          <a:spcPts val="0"/>
                        </a:spcBef>
                        <a:spcAft>
                          <a:spcPts val="0"/>
                        </a:spcAft>
                        <a:buClrTx/>
                        <a:buSzTx/>
                        <a:buFontTx/>
                        <a:buNone/>
                        <a:tabLst/>
                        <a:defRPr/>
                      </a:pP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Clasificación de actividades</a:t>
                      </a:r>
                    </a:p>
                  </a:txBody>
                  <a:tcPr marL="9525" marR="9525" marT="9525" marB="0" anchor="ctr"/>
                </a:tc>
                <a:tc>
                  <a:txBody>
                    <a:bodyPr/>
                    <a:lstStyle/>
                    <a:p>
                      <a:pPr algn="l" fontAlgn="b"/>
                      <a:r>
                        <a:rPr lang="es-419" sz="1800" kern="1200" dirty="0">
                          <a:solidFill>
                            <a:schemeClr val="dk1"/>
                          </a:solidFill>
                          <a:effectLst/>
                          <a:latin typeface="+mn-lt"/>
                          <a:ea typeface="+mn-ea"/>
                          <a:cs typeface="+mn-cs"/>
                        </a:rPr>
                        <a:t>La herramienta de comparación de código CIIU 3 (Decreto 1607 de 2022) y CIIU 4 (Decreto 768 de 2022) se encuentra en la Circular 028 de 2022. </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419" sz="1500" b="0" i="0" u="none" strike="noStrike" kern="1200" dirty="0">
                          <a:solidFill>
                            <a:srgbClr val="000000"/>
                          </a:solidFill>
                          <a:effectLst/>
                          <a:latin typeface="Calibri" panose="020F0502020204030204" pitchFamily="34" charset="0"/>
                          <a:ea typeface="+mn-ea"/>
                          <a:cs typeface="+mn-cs"/>
                        </a:rPr>
                        <a:t>Se tiene en cuenta la norma si se requiere cambiar o adicionar una actividad económica en la afiliación a la ARL.</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8" name="Imagen 7">
            <a:extLst>
              <a:ext uri="{FF2B5EF4-FFF2-40B4-BE49-F238E27FC236}">
                <a16:creationId xmlns:a16="http://schemas.microsoft.com/office/drawing/2014/main" id="{F38E5A0B-A325-BEAE-6A14-CFD3F930B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0521" y="2508126"/>
            <a:ext cx="4672265" cy="2694189"/>
          </a:xfrm>
          <a:prstGeom prst="rect">
            <a:avLst/>
          </a:prstGeom>
        </p:spPr>
      </p:pic>
      <p:sp>
        <p:nvSpPr>
          <p:cNvPr id="10" name="CuadroTexto 9">
            <a:extLst>
              <a:ext uri="{FF2B5EF4-FFF2-40B4-BE49-F238E27FC236}">
                <a16:creationId xmlns:a16="http://schemas.microsoft.com/office/drawing/2014/main" id="{AE75AE2F-7EBD-FE74-ECA0-6B9A3C636F6A}"/>
              </a:ext>
            </a:extLst>
          </p:cNvPr>
          <p:cNvSpPr txBox="1"/>
          <p:nvPr/>
        </p:nvSpPr>
        <p:spPr>
          <a:xfrm>
            <a:off x="7045911" y="3033230"/>
            <a:ext cx="4894555" cy="2954655"/>
          </a:xfrm>
          <a:prstGeom prst="rect">
            <a:avLst/>
          </a:prstGeom>
          <a:noFill/>
        </p:spPr>
        <p:txBody>
          <a:bodyPr wrap="square">
            <a:spAutoFit/>
          </a:bodyPr>
          <a:lstStyle/>
          <a:p>
            <a:pPr>
              <a:lnSpc>
                <a:spcPct val="150000"/>
              </a:lnSpc>
            </a:pPr>
            <a:r>
              <a:rPr lang="es-419" sz="1200" dirty="0">
                <a:solidFill>
                  <a:srgbClr val="202020"/>
                </a:solidFill>
                <a:effectLst/>
                <a:latin typeface="Helvetica" panose="020B0604020202020204" pitchFamily="34" charset="0"/>
                <a:ea typeface="Times New Roman" panose="02020603050405020304" pitchFamily="18" charset="0"/>
              </a:rPr>
              <a:t>Recomendamos la siguiente metodología para la revisión de la actividad económica: </a:t>
            </a:r>
            <a:endParaRPr lang="es-419" sz="11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s-419" sz="1200" dirty="0">
                <a:solidFill>
                  <a:srgbClr val="202020"/>
                </a:solidFill>
                <a:effectLst/>
                <a:latin typeface="Helvetica" panose="020B0604020202020204" pitchFamily="34" charset="0"/>
                <a:ea typeface="Times New Roman" panose="02020603050405020304" pitchFamily="18" charset="0"/>
              </a:rPr>
              <a:t>Identificar su código de actividad principal en el RUT o Cámara de Comercio.</a:t>
            </a:r>
            <a:endParaRPr lang="es-419" sz="1100" dirty="0">
              <a:solidFill>
                <a:srgbClr val="202020"/>
              </a:solidFill>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s-419" sz="1200" dirty="0">
                <a:solidFill>
                  <a:srgbClr val="202020"/>
                </a:solidFill>
                <a:effectLst/>
                <a:latin typeface="Helvetica" panose="020B0604020202020204" pitchFamily="34" charset="0"/>
                <a:ea typeface="Times New Roman" panose="02020603050405020304" pitchFamily="18" charset="0"/>
              </a:rPr>
              <a:t>Buscar ese código en el Decreto 768 de 2022.</a:t>
            </a:r>
            <a:endParaRPr lang="es-419" sz="1100" dirty="0">
              <a:solidFill>
                <a:srgbClr val="202020"/>
              </a:solidFill>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s-419" sz="1200" dirty="0">
                <a:solidFill>
                  <a:srgbClr val="202020"/>
                </a:solidFill>
                <a:effectLst/>
                <a:latin typeface="Helvetica" panose="020B0604020202020204" pitchFamily="34" charset="0"/>
                <a:ea typeface="Times New Roman" panose="02020603050405020304" pitchFamily="18" charset="0"/>
              </a:rPr>
              <a:t>Si el código aparece solo una vez, esa será su nueva clasificación.</a:t>
            </a:r>
            <a:endParaRPr lang="es-419" sz="1100" dirty="0">
              <a:solidFill>
                <a:srgbClr val="202020"/>
              </a:solidFill>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s-419" sz="1200" dirty="0">
                <a:solidFill>
                  <a:srgbClr val="202020"/>
                </a:solidFill>
                <a:effectLst/>
                <a:latin typeface="Helvetica" panose="020B0604020202020204" pitchFamily="34" charset="0"/>
                <a:ea typeface="Times New Roman" panose="02020603050405020304" pitchFamily="18" charset="0"/>
              </a:rPr>
              <a:t>Si el código aparece varias veces, realice una revisión de la descripción, e identifique la que aplique a su empresa.</a:t>
            </a:r>
            <a:endParaRPr lang="es-419" sz="1100" dirty="0">
              <a:solidFill>
                <a:srgbClr val="202020"/>
              </a:solidFill>
              <a:effectLst/>
              <a:latin typeface="Calibri" panose="020F0502020204030204" pitchFamily="34" charset="0"/>
              <a:ea typeface="Calibri" panose="020F0502020204030204" pitchFamily="34" charset="0"/>
            </a:endParaRPr>
          </a:p>
          <a:p>
            <a:r>
              <a:rPr lang="es-419" sz="1200" dirty="0">
                <a:solidFill>
                  <a:srgbClr val="202020"/>
                </a:solidFill>
                <a:effectLst/>
                <a:latin typeface="Helvetica" panose="020B0604020202020204" pitchFamily="34" charset="0"/>
                <a:ea typeface="Times New Roman" panose="02020603050405020304" pitchFamily="18" charset="0"/>
              </a:rPr>
              <a:t>Si no aparece su código, utilice el </a:t>
            </a:r>
            <a:r>
              <a:rPr lang="es-419" sz="1200" dirty="0" err="1">
                <a:solidFill>
                  <a:srgbClr val="202020"/>
                </a:solidFill>
                <a:effectLst/>
                <a:latin typeface="Helvetica" panose="020B0604020202020204" pitchFamily="34" charset="0"/>
                <a:ea typeface="Times New Roman" panose="02020603050405020304" pitchFamily="18" charset="0"/>
              </a:rPr>
              <a:t>homologador</a:t>
            </a:r>
            <a:r>
              <a:rPr lang="es-419" sz="1200" dirty="0">
                <a:solidFill>
                  <a:srgbClr val="202020"/>
                </a:solidFill>
                <a:effectLst/>
                <a:latin typeface="Helvetica" panose="020B0604020202020204" pitchFamily="34" charset="0"/>
                <a:ea typeface="Times New Roman" panose="02020603050405020304" pitchFamily="18" charset="0"/>
              </a:rPr>
              <a:t> de </a:t>
            </a:r>
            <a:r>
              <a:rPr lang="es-419" sz="1200" dirty="0" err="1">
                <a:solidFill>
                  <a:srgbClr val="202020"/>
                </a:solidFill>
                <a:effectLst/>
                <a:latin typeface="Helvetica" panose="020B0604020202020204" pitchFamily="34" charset="0"/>
                <a:ea typeface="Times New Roman" panose="02020603050405020304" pitchFamily="18" charset="0"/>
              </a:rPr>
              <a:t>Mintrabajo</a:t>
            </a:r>
            <a:r>
              <a:rPr lang="es-419" sz="1200" dirty="0">
                <a:solidFill>
                  <a:srgbClr val="202020"/>
                </a:solidFill>
                <a:effectLst/>
                <a:latin typeface="Helvetica" panose="020B0604020202020204" pitchFamily="34" charset="0"/>
                <a:ea typeface="Times New Roman" panose="02020603050405020304" pitchFamily="18" charset="0"/>
              </a:rPr>
              <a:t> y notifique a su ARL.</a:t>
            </a:r>
            <a:endParaRPr lang="es-419" sz="1200" dirty="0"/>
          </a:p>
        </p:txBody>
      </p:sp>
    </p:spTree>
    <p:extLst>
      <p:ext uri="{BB962C8B-B14F-4D97-AF65-F5344CB8AC3E}">
        <p14:creationId xmlns:p14="http://schemas.microsoft.com/office/powerpoint/2010/main" val="395723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A198962-DEAF-9B12-AC98-7CEC99406479}"/>
              </a:ext>
            </a:extLst>
          </p:cNvPr>
          <p:cNvGraphicFramePr>
            <a:graphicFrameLocks noGrp="1"/>
          </p:cNvGraphicFramePr>
          <p:nvPr>
            <p:extLst>
              <p:ext uri="{D42A27DB-BD31-4B8C-83A1-F6EECF244321}">
                <p14:modId xmlns:p14="http://schemas.microsoft.com/office/powerpoint/2010/main" val="1838031165"/>
              </p:ext>
            </p:extLst>
          </p:nvPr>
        </p:nvGraphicFramePr>
        <p:xfrm>
          <a:off x="1123466" y="149477"/>
          <a:ext cx="9681305" cy="1988983"/>
        </p:xfrm>
        <a:graphic>
          <a:graphicData uri="http://schemas.openxmlformats.org/drawingml/2006/table">
            <a:tbl>
              <a:tblPr>
                <a:tableStyleId>{284E427A-3D55-4303-BF80-6455036E1DE7}</a:tableStyleId>
              </a:tblPr>
              <a:tblGrid>
                <a:gridCol w="1738132">
                  <a:extLst>
                    <a:ext uri="{9D8B030D-6E8A-4147-A177-3AD203B41FA5}">
                      <a16:colId xmlns:a16="http://schemas.microsoft.com/office/drawing/2014/main" val="37908183"/>
                    </a:ext>
                  </a:extLst>
                </a:gridCol>
                <a:gridCol w="1205435">
                  <a:extLst>
                    <a:ext uri="{9D8B030D-6E8A-4147-A177-3AD203B41FA5}">
                      <a16:colId xmlns:a16="http://schemas.microsoft.com/office/drawing/2014/main" val="1875907923"/>
                    </a:ext>
                  </a:extLst>
                </a:gridCol>
                <a:gridCol w="3072351">
                  <a:extLst>
                    <a:ext uri="{9D8B030D-6E8A-4147-A177-3AD203B41FA5}">
                      <a16:colId xmlns:a16="http://schemas.microsoft.com/office/drawing/2014/main" val="1344479782"/>
                    </a:ext>
                  </a:extLst>
                </a:gridCol>
                <a:gridCol w="366538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Resolución 2467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Peligros</a:t>
                      </a:r>
                    </a:p>
                  </a:txBody>
                  <a:tcPr marL="9525" marR="9525" marT="9525" marB="0" anchor="ctr"/>
                </a:tc>
                <a:tc>
                  <a:txBody>
                    <a:bodyPr/>
                    <a:lstStyle/>
                    <a:p>
                      <a:pPr algn="l" fontAlgn="b"/>
                      <a:r>
                        <a:rPr lang="es-419" sz="1800" kern="1200" dirty="0">
                          <a:solidFill>
                            <a:schemeClr val="dk1"/>
                          </a:solidFill>
                          <a:effectLst/>
                          <a:latin typeface="+mn-lt"/>
                          <a:ea typeface="+mn-ea"/>
                          <a:cs typeface="+mn-cs"/>
                        </a:rPr>
                        <a:t>Por la cual se adopta el Reglamento de Higiene y Seguridad para la Prevención y el Control del Riesgo por Exposición a Sílice Cristalina Respirable.</a:t>
                      </a:r>
                      <a:endParaRPr lang="es-CO" sz="1800" b="0" i="0" kern="1200" dirty="0">
                        <a:solidFill>
                          <a:schemeClr val="dk1"/>
                        </a:solidFill>
                        <a:effectLst/>
                        <a:latin typeface="+mn-lt"/>
                        <a:ea typeface="+mn-ea"/>
                        <a:cs typeface="+mn-cs"/>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419" sz="1500" b="0" i="0" u="none" strike="noStrike" kern="1200" dirty="0">
                          <a:solidFill>
                            <a:srgbClr val="000000"/>
                          </a:solidFill>
                          <a:effectLst/>
                          <a:latin typeface="Calibri" panose="020F0502020204030204" pitchFamily="34" charset="0"/>
                          <a:ea typeface="+mn-ea"/>
                          <a:cs typeface="+mn-cs"/>
                        </a:rPr>
                        <a:t>No se tiene exposición a este peligro.</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4" descr="No hay ninguna descripción de la foto disponible.">
            <a:extLst>
              <a:ext uri="{FF2B5EF4-FFF2-40B4-BE49-F238E27FC236}">
                <a16:creationId xmlns:a16="http://schemas.microsoft.com/office/drawing/2014/main" id="{CF656A1D-FB77-E95B-C850-4F686ECF1B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5629" y="2265528"/>
            <a:ext cx="7316977" cy="423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7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85DB678-2821-BE58-00B5-0ACF0EE92FC6}"/>
              </a:ext>
            </a:extLst>
          </p:cNvPr>
          <p:cNvGraphicFramePr>
            <a:graphicFrameLocks noGrp="1"/>
          </p:cNvGraphicFramePr>
          <p:nvPr>
            <p:extLst>
              <p:ext uri="{D42A27DB-BD31-4B8C-83A1-F6EECF244321}">
                <p14:modId xmlns:p14="http://schemas.microsoft.com/office/powerpoint/2010/main" val="1611036960"/>
              </p:ext>
            </p:extLst>
          </p:nvPr>
        </p:nvGraphicFramePr>
        <p:xfrm>
          <a:off x="1318793" y="272308"/>
          <a:ext cx="9531177" cy="1714663"/>
        </p:xfrm>
        <a:graphic>
          <a:graphicData uri="http://schemas.openxmlformats.org/drawingml/2006/table">
            <a:tbl>
              <a:tblPr>
                <a:tableStyleId>{284E427A-3D55-4303-BF80-6455036E1DE7}</a:tableStyleId>
              </a:tblPr>
              <a:tblGrid>
                <a:gridCol w="1711178">
                  <a:extLst>
                    <a:ext uri="{9D8B030D-6E8A-4147-A177-3AD203B41FA5}">
                      <a16:colId xmlns:a16="http://schemas.microsoft.com/office/drawing/2014/main" val="37908183"/>
                    </a:ext>
                  </a:extLst>
                </a:gridCol>
                <a:gridCol w="1255426">
                  <a:extLst>
                    <a:ext uri="{9D8B030D-6E8A-4147-A177-3AD203B41FA5}">
                      <a16:colId xmlns:a16="http://schemas.microsoft.com/office/drawing/2014/main" val="1875907923"/>
                    </a:ext>
                  </a:extLst>
                </a:gridCol>
                <a:gridCol w="3248167">
                  <a:extLst>
                    <a:ext uri="{9D8B030D-6E8A-4147-A177-3AD203B41FA5}">
                      <a16:colId xmlns:a16="http://schemas.microsoft.com/office/drawing/2014/main" val="1344479782"/>
                    </a:ext>
                  </a:extLst>
                </a:gridCol>
                <a:gridCol w="331640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Resolución 1239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Medicina Laboral</a:t>
                      </a:r>
                    </a:p>
                  </a:txBody>
                  <a:tcPr marL="9525" marR="9525" marT="9525" marB="0" anchor="ctr"/>
                </a:tc>
                <a:tc>
                  <a:txBody>
                    <a:bodyPr/>
                    <a:lstStyle/>
                    <a:p>
                      <a:pPr algn="l" fontAlgn="b"/>
                      <a:r>
                        <a:rPr lang="es-419" sz="1800" b="0" i="0" kern="1200" dirty="0">
                          <a:solidFill>
                            <a:schemeClr val="dk1"/>
                          </a:solidFill>
                          <a:effectLst/>
                          <a:latin typeface="+mn-lt"/>
                          <a:ea typeface="+mn-ea"/>
                          <a:cs typeface="+mn-cs"/>
                        </a:rPr>
                        <a:t>Por la cual se dictan disposiciones en relación con el procedimiento de certificación de discapacidad y el registro de Localización de Personas con Discapacidad.</a:t>
                      </a:r>
                      <a:endParaRPr lang="es-CO" sz="1800" b="0" i="0" kern="1200" dirty="0">
                        <a:solidFill>
                          <a:schemeClr val="dk1"/>
                        </a:solidFill>
                        <a:effectLst/>
                        <a:latin typeface="+mn-lt"/>
                        <a:ea typeface="+mn-ea"/>
                        <a:cs typeface="+mn-cs"/>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419" sz="1500" b="0" i="0" u="none" strike="noStrike" kern="1200" dirty="0">
                          <a:solidFill>
                            <a:srgbClr val="000000"/>
                          </a:solidFill>
                          <a:effectLst/>
                          <a:latin typeface="Calibri" panose="020F0502020204030204" pitchFamily="34" charset="0"/>
                          <a:ea typeface="+mn-ea"/>
                          <a:cs typeface="+mn-cs"/>
                        </a:rPr>
                        <a:t>Norma de referencia para procesos de </a:t>
                      </a:r>
                      <a:r>
                        <a:rPr lang="es-419" sz="1600" kern="1200" dirty="0">
                          <a:solidFill>
                            <a:schemeClr val="dk1"/>
                          </a:solidFill>
                          <a:effectLst/>
                          <a:latin typeface="+mn-lt"/>
                          <a:ea typeface="+mn-ea"/>
                          <a:cs typeface="+mn-cs"/>
                        </a:rPr>
                        <a:t>Rehabilitación Integral para la reincorporación laboral.</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CC3F274C-3CA2-1082-4A03-BF66E3F5C5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2777" y="2247808"/>
            <a:ext cx="5657578" cy="4078577"/>
          </a:xfrm>
          <a:prstGeom prst="rect">
            <a:avLst/>
          </a:prstGeom>
          <a:ln>
            <a:noFill/>
          </a:ln>
          <a:effectLst>
            <a:softEdge rad="112500"/>
          </a:effectLst>
        </p:spPr>
      </p:pic>
    </p:spTree>
    <p:extLst>
      <p:ext uri="{BB962C8B-B14F-4D97-AF65-F5344CB8AC3E}">
        <p14:creationId xmlns:p14="http://schemas.microsoft.com/office/powerpoint/2010/main" val="71009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4D8579C-9D64-87C9-25A4-11205B5CC3DB}"/>
              </a:ext>
            </a:extLst>
          </p:cNvPr>
          <p:cNvGraphicFramePr>
            <a:graphicFrameLocks noGrp="1"/>
          </p:cNvGraphicFramePr>
          <p:nvPr>
            <p:extLst>
              <p:ext uri="{D42A27DB-BD31-4B8C-83A1-F6EECF244321}">
                <p14:modId xmlns:p14="http://schemas.microsoft.com/office/powerpoint/2010/main" val="4258764126"/>
              </p:ext>
            </p:extLst>
          </p:nvPr>
        </p:nvGraphicFramePr>
        <p:xfrm>
          <a:off x="900752" y="272308"/>
          <a:ext cx="10072048" cy="2537623"/>
        </p:xfrm>
        <a:graphic>
          <a:graphicData uri="http://schemas.openxmlformats.org/drawingml/2006/table">
            <a:tbl>
              <a:tblPr>
                <a:tableStyleId>{284E427A-3D55-4303-BF80-6455036E1DE7}</a:tableStyleId>
              </a:tblPr>
              <a:tblGrid>
                <a:gridCol w="1808284">
                  <a:extLst>
                    <a:ext uri="{9D8B030D-6E8A-4147-A177-3AD203B41FA5}">
                      <a16:colId xmlns:a16="http://schemas.microsoft.com/office/drawing/2014/main" val="37908183"/>
                    </a:ext>
                  </a:extLst>
                </a:gridCol>
                <a:gridCol w="1517835">
                  <a:extLst>
                    <a:ext uri="{9D8B030D-6E8A-4147-A177-3AD203B41FA5}">
                      <a16:colId xmlns:a16="http://schemas.microsoft.com/office/drawing/2014/main" val="1875907923"/>
                    </a:ext>
                  </a:extLst>
                </a:gridCol>
                <a:gridCol w="2932605">
                  <a:extLst>
                    <a:ext uri="{9D8B030D-6E8A-4147-A177-3AD203B41FA5}">
                      <a16:colId xmlns:a16="http://schemas.microsoft.com/office/drawing/2014/main" val="1344479782"/>
                    </a:ext>
                  </a:extLst>
                </a:gridCol>
                <a:gridCol w="381332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Resolución 1238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algn="ctr" fontAlgn="b"/>
                      <a:endParaRPr lang="es-419" sz="1800" b="0" i="0" kern="1200" dirty="0">
                        <a:solidFill>
                          <a:schemeClr val="dk1"/>
                        </a:solidFill>
                        <a:effectLst/>
                        <a:latin typeface="+mn-lt"/>
                        <a:ea typeface="+mn-ea"/>
                        <a:cs typeface="+mn-cs"/>
                      </a:endParaRPr>
                    </a:p>
                    <a:p>
                      <a:pPr algn="ctr" fontAlgn="b"/>
                      <a:r>
                        <a:rPr lang="es-419" sz="1800" b="0" i="0" kern="1200" dirty="0">
                          <a:solidFill>
                            <a:schemeClr val="dk1"/>
                          </a:solidFill>
                          <a:effectLst/>
                          <a:latin typeface="+mn-lt"/>
                          <a:ea typeface="+mn-ea"/>
                          <a:cs typeface="+mn-cs"/>
                        </a:rPr>
                        <a:t>Por medio de la cual se dictan medidas para prevención, promoción y conservación de la salud con ocasión de infecciones respiratorias, incluidas las originadas por la COVID-19.</a:t>
                      </a:r>
                      <a:endParaRPr lang="es-CO"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500" b="0" i="0" u="none" strike="noStrike" kern="1200" dirty="0">
                          <a:solidFill>
                            <a:srgbClr val="000000"/>
                          </a:solidFill>
                          <a:effectLst/>
                          <a:latin typeface="Calibri" panose="020F0502020204030204" pitchFamily="34" charset="0"/>
                          <a:ea typeface="+mn-ea"/>
                          <a:cs typeface="+mn-cs"/>
                        </a:rPr>
                        <a:t>La empresa cumple con la obligaciones para el protocolo de bioseguridad Covid-19, que cumple las mismas medidas definidas en la </a:t>
                      </a:r>
                      <a:r>
                        <a:rPr lang="es-419" sz="1400" b="0" i="0" u="none" strike="noStrike" kern="1200" dirty="0">
                          <a:solidFill>
                            <a:srgbClr val="000000"/>
                          </a:solidFill>
                          <a:effectLst/>
                          <a:latin typeface="Calibri" panose="020F0502020204030204" pitchFamily="34" charset="0"/>
                          <a:ea typeface="+mn-ea"/>
                          <a:cs typeface="+mn-cs"/>
                        </a:rPr>
                        <a:t>Resolución 692 de 2022.</a:t>
                      </a:r>
                      <a:endParaRPr lang="es-419" sz="1500" b="0" i="0" u="none" strike="noStrike" kern="1200" dirty="0">
                        <a:solidFill>
                          <a:srgbClr val="000000"/>
                        </a:solidFill>
                        <a:effectLst/>
                        <a:latin typeface="Calibri" panose="020F0502020204030204" pitchFamily="34" charset="0"/>
                        <a:ea typeface="+mn-ea"/>
                        <a:cs typeface="+mn-cs"/>
                      </a:endParaRPr>
                    </a:p>
                    <a:p>
                      <a:pPr algn="ctr" fontAlgn="b"/>
                      <a:endParaRPr lang="es-419" sz="1500" b="0" i="0" u="none" strike="noStrike" kern="1200" dirty="0">
                        <a:solidFill>
                          <a:srgbClr val="000000"/>
                        </a:solidFill>
                        <a:effectLst/>
                        <a:latin typeface="Calibri" panose="020F0502020204030204" pitchFamily="34" charset="0"/>
                        <a:ea typeface="+mn-ea"/>
                        <a:cs typeface="+mn-cs"/>
                      </a:endParaRPr>
                    </a:p>
                    <a:p>
                      <a:pPr algn="ctr"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AmCham Colombia- Gobierno de Colombia levanta uso de tapabocas obligatorio  en espacios públicos">
            <a:extLst>
              <a:ext uri="{FF2B5EF4-FFF2-40B4-BE49-F238E27FC236}">
                <a16:creationId xmlns:a16="http://schemas.microsoft.com/office/drawing/2014/main" id="{2E945F73-1C1D-2D31-0F38-9B1C286AF68D}"/>
              </a:ext>
            </a:extLst>
          </p:cNvPr>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30304" y="3097076"/>
            <a:ext cx="4632572" cy="3474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12A68F1-7409-22DB-D507-4CE65BE8A773}"/>
              </a:ext>
            </a:extLst>
          </p:cNvPr>
          <p:cNvSpPr txBox="1"/>
          <p:nvPr/>
        </p:nvSpPr>
        <p:spPr>
          <a:xfrm rot="18930086">
            <a:off x="3059946" y="2705725"/>
            <a:ext cx="6806962" cy="1446550"/>
          </a:xfrm>
          <a:prstGeom prst="rect">
            <a:avLst/>
          </a:prstGeom>
          <a:noFill/>
        </p:spPr>
        <p:txBody>
          <a:bodyPr wrap="square" rtlCol="0">
            <a:spAutoFit/>
          </a:bodyPr>
          <a:lstStyle/>
          <a:p>
            <a:pPr algn="ctr"/>
            <a:r>
              <a:rPr lang="es-419" sz="8800" b="1" dirty="0">
                <a:ln w="22225">
                  <a:solidFill>
                    <a:srgbClr val="CC0000"/>
                  </a:solidFill>
                  <a:prstDash val="solid"/>
                </a:ln>
                <a:solidFill>
                  <a:srgbClr val="C00000"/>
                </a:solidFill>
              </a:rPr>
              <a:t>DEROGADA</a:t>
            </a:r>
          </a:p>
        </p:txBody>
      </p:sp>
    </p:spTree>
    <p:extLst>
      <p:ext uri="{BB962C8B-B14F-4D97-AF65-F5344CB8AC3E}">
        <p14:creationId xmlns:p14="http://schemas.microsoft.com/office/powerpoint/2010/main" val="72174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03B6716-0B52-3C36-7061-11B6322AD52F}"/>
              </a:ext>
            </a:extLst>
          </p:cNvPr>
          <p:cNvGraphicFramePr>
            <a:graphicFrameLocks noGrp="1"/>
          </p:cNvGraphicFramePr>
          <p:nvPr>
            <p:extLst>
              <p:ext uri="{D42A27DB-BD31-4B8C-83A1-F6EECF244321}">
                <p14:modId xmlns:p14="http://schemas.microsoft.com/office/powerpoint/2010/main" val="1662784653"/>
              </p:ext>
            </p:extLst>
          </p:nvPr>
        </p:nvGraphicFramePr>
        <p:xfrm>
          <a:off x="1018541" y="190422"/>
          <a:ext cx="9886020" cy="2811943"/>
        </p:xfrm>
        <a:graphic>
          <a:graphicData uri="http://schemas.openxmlformats.org/drawingml/2006/table">
            <a:tbl>
              <a:tblPr>
                <a:tableStyleId>{284E427A-3D55-4303-BF80-6455036E1DE7}</a:tableStyleId>
              </a:tblPr>
              <a:tblGrid>
                <a:gridCol w="1774886">
                  <a:extLst>
                    <a:ext uri="{9D8B030D-6E8A-4147-A177-3AD203B41FA5}">
                      <a16:colId xmlns:a16="http://schemas.microsoft.com/office/drawing/2014/main" val="37908183"/>
                    </a:ext>
                  </a:extLst>
                </a:gridCol>
                <a:gridCol w="1489801">
                  <a:extLst>
                    <a:ext uri="{9D8B030D-6E8A-4147-A177-3AD203B41FA5}">
                      <a16:colId xmlns:a16="http://schemas.microsoft.com/office/drawing/2014/main" val="1875907923"/>
                    </a:ext>
                  </a:extLst>
                </a:gridCol>
                <a:gridCol w="2878440">
                  <a:extLst>
                    <a:ext uri="{9D8B030D-6E8A-4147-A177-3AD203B41FA5}">
                      <a16:colId xmlns:a16="http://schemas.microsoft.com/office/drawing/2014/main" val="1344479782"/>
                    </a:ext>
                  </a:extLst>
                </a:gridCol>
                <a:gridCol w="3742893">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Resolución 3050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Medicina Laboral</a:t>
                      </a:r>
                    </a:p>
                  </a:txBody>
                  <a:tcPr marL="9525" marR="9525" marT="9525" marB="0" anchor="ctr"/>
                </a:tc>
                <a:tc>
                  <a:txBody>
                    <a:bodyPr/>
                    <a:lstStyle/>
                    <a:p>
                      <a:pPr algn="l" fontAlgn="b"/>
                      <a:r>
                        <a:rPr lang="es-419" sz="1800" kern="1200" dirty="0">
                          <a:solidFill>
                            <a:schemeClr val="dk1"/>
                          </a:solidFill>
                          <a:effectLst/>
                          <a:latin typeface="+mn-lt"/>
                          <a:ea typeface="+mn-ea"/>
                          <a:cs typeface="+mn-cs"/>
                        </a:rPr>
                        <a:t>Por lo cual se adopta el Manual de Procedimientos del Programa de Rehabilitación Integral para la reincorporación laboral y ocupacional en el Sistema General de Riesgos Laborales y de dictan otras disposiciones.  </a:t>
                      </a:r>
                      <a:endParaRPr lang="es-CO" sz="1800" b="0" i="0" kern="1200" dirty="0">
                        <a:solidFill>
                          <a:schemeClr val="dk1"/>
                        </a:solidFill>
                        <a:effectLst/>
                        <a:latin typeface="+mn-lt"/>
                        <a:ea typeface="+mn-ea"/>
                        <a:cs typeface="+mn-cs"/>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419" sz="1500" b="0" i="0" u="none" strike="noStrike" kern="1200" dirty="0">
                          <a:solidFill>
                            <a:srgbClr val="000000"/>
                          </a:solidFill>
                          <a:effectLst/>
                          <a:latin typeface="Calibri" panose="020F0502020204030204" pitchFamily="34" charset="0"/>
                          <a:ea typeface="+mn-ea"/>
                          <a:cs typeface="+mn-cs"/>
                        </a:rPr>
                        <a:t>Norma de referencia para procesos de </a:t>
                      </a:r>
                      <a:r>
                        <a:rPr lang="es-419" sz="1600" kern="1200" dirty="0">
                          <a:solidFill>
                            <a:schemeClr val="dk1"/>
                          </a:solidFill>
                          <a:effectLst/>
                          <a:latin typeface="+mn-lt"/>
                          <a:ea typeface="+mn-ea"/>
                          <a:cs typeface="+mn-cs"/>
                        </a:rPr>
                        <a:t>Rehabilitación Integral para la reincorporación laboral.</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a:extLst>
              <a:ext uri="{FF2B5EF4-FFF2-40B4-BE49-F238E27FC236}">
                <a16:creationId xmlns:a16="http://schemas.microsoft.com/office/drawing/2014/main" id="{BE164635-245F-DAEA-B9A7-7548DCAC77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84359" y="3002365"/>
            <a:ext cx="6554383" cy="350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2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781D897-3CFF-4E1A-BE25-F322BC1CBC6D}"/>
              </a:ext>
            </a:extLst>
          </p:cNvPr>
          <p:cNvGraphicFramePr>
            <a:graphicFrameLocks noGrp="1"/>
          </p:cNvGraphicFramePr>
          <p:nvPr>
            <p:extLst>
              <p:ext uri="{D42A27DB-BD31-4B8C-83A1-F6EECF244321}">
                <p14:modId xmlns:p14="http://schemas.microsoft.com/office/powerpoint/2010/main" val="1439561061"/>
              </p:ext>
            </p:extLst>
          </p:nvPr>
        </p:nvGraphicFramePr>
        <p:xfrm>
          <a:off x="1574246" y="580862"/>
          <a:ext cx="8828711" cy="1203960"/>
        </p:xfrm>
        <a:graphic>
          <a:graphicData uri="http://schemas.openxmlformats.org/drawingml/2006/table">
            <a:tbl>
              <a:tblPr>
                <a:tableStyleId>{284E427A-3D55-4303-BF80-6455036E1DE7}</a:tableStyleId>
              </a:tblPr>
              <a:tblGrid>
                <a:gridCol w="4346964">
                  <a:extLst>
                    <a:ext uri="{9D8B030D-6E8A-4147-A177-3AD203B41FA5}">
                      <a16:colId xmlns:a16="http://schemas.microsoft.com/office/drawing/2014/main" val="1055870054"/>
                    </a:ext>
                  </a:extLst>
                </a:gridCol>
                <a:gridCol w="4481747">
                  <a:extLst>
                    <a:ext uri="{9D8B030D-6E8A-4147-A177-3AD203B41FA5}">
                      <a16:colId xmlns:a16="http://schemas.microsoft.com/office/drawing/2014/main" val="3997329175"/>
                    </a:ext>
                  </a:extLst>
                </a:gridCol>
              </a:tblGrid>
              <a:tr h="264196">
                <a:tc>
                  <a:txBody>
                    <a:bodyPr/>
                    <a:lstStyle/>
                    <a:p>
                      <a:r>
                        <a:rPr lang="es-419" cap="all" dirty="0">
                          <a:effectLst/>
                        </a:rPr>
                        <a:t>Ingresadas</a:t>
                      </a:r>
                      <a:endParaRPr lang="es-419" cap="all" dirty="0">
                        <a:solidFill>
                          <a:srgbClr val="9BAD3E"/>
                        </a:solidFill>
                        <a:effectLst/>
                      </a:endParaRPr>
                    </a:p>
                  </a:txBody>
                  <a:tcPr marT="95250" marB="95250" anchor="ctr">
                    <a:solidFill>
                      <a:srgbClr val="92D050"/>
                    </a:solidFill>
                  </a:tcPr>
                </a:tc>
                <a:tc>
                  <a:txBody>
                    <a:bodyPr/>
                    <a:lstStyle/>
                    <a:p>
                      <a:r>
                        <a:rPr lang="es-419" dirty="0">
                          <a:effectLst/>
                        </a:rPr>
                        <a:t>DEROGADAS</a:t>
                      </a:r>
                    </a:p>
                  </a:txBody>
                  <a:tcPr marL="95250" marR="95250" marT="95250" marB="95250" anchor="ctr">
                    <a:solidFill>
                      <a:srgbClr val="FFCCCC"/>
                    </a:solidFill>
                  </a:tcPr>
                </a:tc>
                <a:extLst>
                  <a:ext uri="{0D108BD9-81ED-4DB2-BD59-A6C34878D82A}">
                    <a16:rowId xmlns:a16="http://schemas.microsoft.com/office/drawing/2014/main" val="584512106"/>
                  </a:ext>
                </a:extLst>
              </a:tr>
              <a:tr h="731951">
                <a:tc>
                  <a:txBody>
                    <a:bodyPr/>
                    <a:lstStyle/>
                    <a:p>
                      <a:r>
                        <a:rPr lang="es-MX" sz="1800" b="0" i="0" kern="1200" dirty="0">
                          <a:solidFill>
                            <a:schemeClr val="dk1"/>
                          </a:solidFill>
                          <a:effectLst/>
                          <a:latin typeface="+mn-lt"/>
                          <a:ea typeface="+mn-ea"/>
                          <a:cs typeface="+mn-cs"/>
                        </a:rPr>
                        <a:t>Resolución 544 de 2023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800" b="0" i="0" kern="1200" dirty="0">
                        <a:solidFill>
                          <a:schemeClr val="dk1"/>
                        </a:solidFill>
                        <a:effectLst/>
                        <a:latin typeface="+mn-lt"/>
                        <a:ea typeface="+mn-ea"/>
                        <a:cs typeface="+mn-cs"/>
                      </a:endParaRPr>
                    </a:p>
                  </a:txBody>
                  <a:tcPr marT="95250" marB="95250" anchor="ct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419" sz="1800" b="0" i="0" kern="1200" dirty="0">
                        <a:solidFill>
                          <a:schemeClr val="dk1"/>
                        </a:solidFill>
                        <a:effectLst/>
                        <a:latin typeface="+mn-lt"/>
                        <a:ea typeface="+mn-ea"/>
                        <a:cs typeface="+mn-cs"/>
                      </a:endParaRPr>
                    </a:p>
                  </a:txBody>
                  <a:tcPr marL="95250" marR="95250" marT="95250" marB="95250" anchor="ctr">
                    <a:solidFill>
                      <a:srgbClr val="FFCCCC"/>
                    </a:solidFill>
                  </a:tcPr>
                </a:tc>
                <a:extLst>
                  <a:ext uri="{0D108BD9-81ED-4DB2-BD59-A6C34878D82A}">
                    <a16:rowId xmlns:a16="http://schemas.microsoft.com/office/drawing/2014/main" val="2704786510"/>
                  </a:ext>
                </a:extLst>
              </a:tr>
            </a:tbl>
          </a:graphicData>
        </a:graphic>
      </p:graphicFrame>
      <p:sp>
        <p:nvSpPr>
          <p:cNvPr id="2" name="CuadroTexto 1">
            <a:extLst>
              <a:ext uri="{FF2B5EF4-FFF2-40B4-BE49-F238E27FC236}">
                <a16:creationId xmlns:a16="http://schemas.microsoft.com/office/drawing/2014/main" id="{5E3BD556-0E5D-AC21-1F65-0A3E71361CC4}"/>
              </a:ext>
            </a:extLst>
          </p:cNvPr>
          <p:cNvSpPr txBox="1"/>
          <p:nvPr/>
        </p:nvSpPr>
        <p:spPr>
          <a:xfrm>
            <a:off x="1357445" y="1907023"/>
            <a:ext cx="10105685" cy="5078313"/>
          </a:xfrm>
          <a:prstGeom prst="rect">
            <a:avLst/>
          </a:prstGeom>
          <a:noFill/>
        </p:spPr>
        <p:txBody>
          <a:bodyPr wrap="square" rtlCol="0">
            <a:spAutoFit/>
          </a:bodyPr>
          <a:lstStyle/>
          <a:p>
            <a:r>
              <a:rPr lang="es-ES" dirty="0"/>
              <a:t>Próximos cumplimientos… Las siguientes legislaciones inician su vigencia en 2023:</a:t>
            </a:r>
          </a:p>
          <a:p>
            <a:endParaRPr lang="es-ES" dirty="0"/>
          </a:p>
          <a:p>
            <a:r>
              <a:rPr lang="es-ES" dirty="0"/>
              <a:t>Resolución 773 de 2021 sobre el Sistema Globalmente Armonizado el </a:t>
            </a:r>
            <a:r>
              <a:rPr lang="es-ES" dirty="0">
                <a:highlight>
                  <a:srgbClr val="FFFF00"/>
                </a:highlight>
              </a:rPr>
              <a:t>7 Abril 2023 </a:t>
            </a:r>
            <a:r>
              <a:rPr lang="es-ES" dirty="0"/>
              <a:t>(sustancias químicas puras y soluciones diluidas y 7 Abril de 2024 para mezclas)</a:t>
            </a:r>
          </a:p>
          <a:p>
            <a:endParaRPr lang="es-ES" dirty="0"/>
          </a:p>
          <a:p>
            <a:r>
              <a:rPr lang="es-ES" dirty="0"/>
              <a:t>Ley 2101 del 2021 Por medio de la cual se reduce la jornada laboral semanal de manera gradual inicia reducción a 47 horas laborales a partir del </a:t>
            </a:r>
            <a:r>
              <a:rPr lang="es-ES" dirty="0">
                <a:highlight>
                  <a:srgbClr val="FFFF00"/>
                </a:highlight>
              </a:rPr>
              <a:t>15 de julio de 2023</a:t>
            </a:r>
            <a:r>
              <a:rPr lang="es-ES" dirty="0"/>
              <a:t> y el otro año reducción a 46 horas y luego en 2025 se reduce a 44 horas y 2026 a 42 horas.</a:t>
            </a:r>
            <a:endParaRPr lang="es-ES" dirty="0">
              <a:highlight>
                <a:srgbClr val="FFFF00"/>
              </a:highlight>
            </a:endParaRPr>
          </a:p>
          <a:p>
            <a:endParaRPr lang="es-ES" dirty="0"/>
          </a:p>
          <a:p>
            <a:r>
              <a:rPr lang="es-ES" dirty="0"/>
              <a:t>Resolución 20223040040595 de 2022 del Plan Estratégico de Seguridad Vial el </a:t>
            </a:r>
            <a:r>
              <a:rPr lang="es-ES" dirty="0">
                <a:highlight>
                  <a:srgbClr val="FFFF00"/>
                </a:highlight>
              </a:rPr>
              <a:t>23 de agosto de 2023.</a:t>
            </a:r>
          </a:p>
          <a:p>
            <a:endParaRPr lang="es-ES" dirty="0">
              <a:highlight>
                <a:srgbClr val="FFFF00"/>
              </a:highlight>
            </a:endParaRPr>
          </a:p>
          <a:p>
            <a:r>
              <a:rPr lang="es-ES" dirty="0"/>
              <a:t>Recordemos que ya estaban en vigencia los siguientes requisitos que también tenían periodo de transición:</a:t>
            </a:r>
          </a:p>
          <a:p>
            <a:endParaRPr lang="es-ES" dirty="0"/>
          </a:p>
          <a:p>
            <a:r>
              <a:rPr lang="es-ES" dirty="0"/>
              <a:t>Resolución 4272 de 2022 sobre Trabajo en Alturas el 27 de junio de 2022</a:t>
            </a:r>
          </a:p>
          <a:p>
            <a:r>
              <a:rPr lang="es-ES" dirty="0"/>
              <a:t>Resolución 2605 de 2020 modifica la vigencia de R491/20 de espacios confinados inició en agosto de 2021</a:t>
            </a:r>
          </a:p>
          <a:p>
            <a:endParaRPr lang="es-ES" dirty="0"/>
          </a:p>
          <a:p>
            <a:endParaRPr lang="es-MX" dirty="0"/>
          </a:p>
        </p:txBody>
      </p:sp>
    </p:spTree>
    <p:extLst>
      <p:ext uri="{BB962C8B-B14F-4D97-AF65-F5344CB8AC3E}">
        <p14:creationId xmlns:p14="http://schemas.microsoft.com/office/powerpoint/2010/main" val="37223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EAC1CBE-417D-668E-F5E4-C0C68D2062C1}"/>
              </a:ext>
            </a:extLst>
          </p:cNvPr>
          <p:cNvGraphicFramePr>
            <a:graphicFrameLocks noGrp="1"/>
          </p:cNvGraphicFramePr>
          <p:nvPr>
            <p:extLst>
              <p:ext uri="{D42A27DB-BD31-4B8C-83A1-F6EECF244321}">
                <p14:modId xmlns:p14="http://schemas.microsoft.com/office/powerpoint/2010/main" val="3979851680"/>
              </p:ext>
            </p:extLst>
          </p:nvPr>
        </p:nvGraphicFramePr>
        <p:xfrm>
          <a:off x="1318792" y="272308"/>
          <a:ext cx="9558474" cy="2075107"/>
        </p:xfrm>
        <a:graphic>
          <a:graphicData uri="http://schemas.openxmlformats.org/drawingml/2006/table">
            <a:tbl>
              <a:tblPr>
                <a:tableStyleId>{284E427A-3D55-4303-BF80-6455036E1DE7}</a:tableStyleId>
              </a:tblPr>
              <a:tblGrid>
                <a:gridCol w="1716079">
                  <a:extLst>
                    <a:ext uri="{9D8B030D-6E8A-4147-A177-3AD203B41FA5}">
                      <a16:colId xmlns:a16="http://schemas.microsoft.com/office/drawing/2014/main" val="37908183"/>
                    </a:ext>
                  </a:extLst>
                </a:gridCol>
                <a:gridCol w="1440441">
                  <a:extLst>
                    <a:ext uri="{9D8B030D-6E8A-4147-A177-3AD203B41FA5}">
                      <a16:colId xmlns:a16="http://schemas.microsoft.com/office/drawing/2014/main" val="1875907923"/>
                    </a:ext>
                  </a:extLst>
                </a:gridCol>
                <a:gridCol w="4191016">
                  <a:extLst>
                    <a:ext uri="{9D8B030D-6E8A-4147-A177-3AD203B41FA5}">
                      <a16:colId xmlns:a16="http://schemas.microsoft.com/office/drawing/2014/main" val="1344479782"/>
                    </a:ext>
                  </a:extLst>
                </a:gridCol>
                <a:gridCol w="2210938">
                  <a:extLst>
                    <a:ext uri="{9D8B030D-6E8A-4147-A177-3AD203B41FA5}">
                      <a16:colId xmlns:a16="http://schemas.microsoft.com/office/drawing/2014/main" val="3240994636"/>
                    </a:ext>
                  </a:extLst>
                </a:gridCol>
              </a:tblGrid>
              <a:tr h="2461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82896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Decreto 1227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Teletrabajo</a:t>
                      </a:r>
                    </a:p>
                  </a:txBody>
                  <a:tcPr marL="9525" marR="9525" marT="9525" marB="0" anchor="ctr"/>
                </a:tc>
                <a:tc>
                  <a:txBody>
                    <a:bodyPr/>
                    <a:lstStyle/>
                    <a:p>
                      <a:pPr algn="l" fontAlgn="b"/>
                      <a:r>
                        <a:rPr lang="es-419" sz="1800" kern="1200" dirty="0">
                          <a:solidFill>
                            <a:schemeClr val="dk1"/>
                          </a:solidFill>
                          <a:effectLst/>
                          <a:latin typeface="+mn-lt"/>
                          <a:ea typeface="+mn-ea"/>
                          <a:cs typeface="+mn-cs"/>
                        </a:rPr>
                        <a:t>. Por el cual se modifican los artículos 2.2.1.5.3, 2.2.1.5.5, 2.2.1.5.8 Y 2.2.1.5.9, Y se adicionan los artículos 2.2.1.5.15 al 2.2.1.5.25 al Decreto 1072 de 2015, Único Reglamentario del Sector Trabajo, relacionados con el Teletrabajo.</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8" name="Imagen 7">
            <a:extLst>
              <a:ext uri="{FF2B5EF4-FFF2-40B4-BE49-F238E27FC236}">
                <a16:creationId xmlns:a16="http://schemas.microsoft.com/office/drawing/2014/main" id="{06843ED3-3341-241D-47A3-CB0555B811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9959" y="2347415"/>
            <a:ext cx="9926614" cy="4163421"/>
          </a:xfrm>
          <a:prstGeom prst="rect">
            <a:avLst/>
          </a:prstGeom>
        </p:spPr>
      </p:pic>
    </p:spTree>
    <p:extLst>
      <p:ext uri="{BB962C8B-B14F-4D97-AF65-F5344CB8AC3E}">
        <p14:creationId xmlns:p14="http://schemas.microsoft.com/office/powerpoint/2010/main" val="1992360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7A0DA18-B154-94C5-F601-8EA790F9320F}"/>
              </a:ext>
            </a:extLst>
          </p:cNvPr>
          <p:cNvGraphicFramePr>
            <a:graphicFrameLocks noGrp="1"/>
          </p:cNvGraphicFramePr>
          <p:nvPr>
            <p:extLst>
              <p:ext uri="{D42A27DB-BD31-4B8C-83A1-F6EECF244321}">
                <p14:modId xmlns:p14="http://schemas.microsoft.com/office/powerpoint/2010/main" val="4220597283"/>
              </p:ext>
            </p:extLst>
          </p:nvPr>
        </p:nvGraphicFramePr>
        <p:xfrm>
          <a:off x="1032190" y="176774"/>
          <a:ext cx="9899668" cy="3086263"/>
        </p:xfrm>
        <a:graphic>
          <a:graphicData uri="http://schemas.openxmlformats.org/drawingml/2006/table">
            <a:tbl>
              <a:tblPr>
                <a:tableStyleId>{284E427A-3D55-4303-BF80-6455036E1DE7}</a:tableStyleId>
              </a:tblPr>
              <a:tblGrid>
                <a:gridCol w="1656419">
                  <a:extLst>
                    <a:ext uri="{9D8B030D-6E8A-4147-A177-3AD203B41FA5}">
                      <a16:colId xmlns:a16="http://schemas.microsoft.com/office/drawing/2014/main" val="37908183"/>
                    </a:ext>
                  </a:extLst>
                </a:gridCol>
                <a:gridCol w="1160060">
                  <a:extLst>
                    <a:ext uri="{9D8B030D-6E8A-4147-A177-3AD203B41FA5}">
                      <a16:colId xmlns:a16="http://schemas.microsoft.com/office/drawing/2014/main" val="1875907923"/>
                    </a:ext>
                  </a:extLst>
                </a:gridCol>
                <a:gridCol w="3507474">
                  <a:extLst>
                    <a:ext uri="{9D8B030D-6E8A-4147-A177-3AD203B41FA5}">
                      <a16:colId xmlns:a16="http://schemas.microsoft.com/office/drawing/2014/main" val="1344479782"/>
                    </a:ext>
                  </a:extLst>
                </a:gridCol>
                <a:gridCol w="3575715">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kern="1200" dirty="0">
                          <a:solidFill>
                            <a:schemeClr val="dk1"/>
                          </a:solidFill>
                          <a:effectLst/>
                          <a:latin typeface="+mn-lt"/>
                          <a:ea typeface="+mn-ea"/>
                          <a:cs typeface="+mn-cs"/>
                        </a:rPr>
                        <a:t>Resolución 2764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Psicosocial</a:t>
                      </a:r>
                    </a:p>
                  </a:txBody>
                  <a:tcPr marL="9525" marR="9525" marT="9525" marB="0" anchor="ctr"/>
                </a:tc>
                <a:tc>
                  <a:txBody>
                    <a:bodyPr/>
                    <a:lstStyle/>
                    <a:p>
                      <a:pPr algn="l" fontAlgn="b"/>
                      <a:r>
                        <a:rPr lang="es-419" sz="1800" kern="1200" dirty="0">
                          <a:solidFill>
                            <a:schemeClr val="dk1"/>
                          </a:solidFill>
                          <a:effectLst/>
                          <a:latin typeface="+mn-lt"/>
                          <a:ea typeface="+mn-ea"/>
                          <a:cs typeface="+mn-cs"/>
                        </a:rPr>
                        <a:t>Por la cual se adopta la Batería de instrumentos para la evaluación de factores de Riesgo Psicosocial, la Guía Técnica General para la promoción, prevención e intervención de los factores psicosociales y sus efectos en la población trabajadora y sus protocolos específicos y se dictan otras disposiciones. Deroga la Resolución 2404 de 2019.</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actualiza la frecuencia en la que se debe realizar el diagnóstico de riesgo psicosocial según su resultado promedio del factor intralaboral.</a:t>
                      </a:r>
                    </a:p>
                    <a:p>
                      <a:pPr algn="l" fontAlgn="b"/>
                      <a:r>
                        <a:rPr lang="es-419" sz="1500" b="0" i="0" u="none" strike="noStrike" kern="1200" dirty="0">
                          <a:solidFill>
                            <a:srgbClr val="000000"/>
                          </a:solidFill>
                          <a:effectLst/>
                          <a:latin typeface="Calibri" panose="020F0502020204030204" pitchFamily="34" charset="0"/>
                          <a:ea typeface="+mn-ea"/>
                          <a:cs typeface="+mn-cs"/>
                        </a:rPr>
                        <a:t>La empresa debe realizar las acciones para la prevención e intervención de riesgos psicosociales durante situaciones de emergencia sanitaria, ambientales y sociales.</a:t>
                      </a:r>
                    </a:p>
                    <a:p>
                      <a:pPr algn="l" fontAlgn="b"/>
                      <a:r>
                        <a:rPr lang="es-419" sz="1500" b="0" i="0" u="none" strike="noStrike" kern="1200" dirty="0">
                          <a:solidFill>
                            <a:srgbClr val="000000"/>
                          </a:solidFill>
                          <a:effectLst/>
                          <a:latin typeface="Calibri" panose="020F0502020204030204" pitchFamily="34" charset="0"/>
                          <a:ea typeface="+mn-ea"/>
                          <a:cs typeface="+mn-cs"/>
                        </a:rPr>
                        <a:t>La empresa actualiza los criterios para el ingreso de los trabajadores al Sistema de Vigilancia Epidemiológica Psicosocial.</a:t>
                      </a:r>
                    </a:p>
                  </a:txBody>
                  <a:tcPr marL="9525" marR="9525" marT="9525" marB="0" anchor="ctr"/>
                </a:tc>
                <a:extLst>
                  <a:ext uri="{0D108BD9-81ED-4DB2-BD59-A6C34878D82A}">
                    <a16:rowId xmlns:a16="http://schemas.microsoft.com/office/drawing/2014/main" val="3079747958"/>
                  </a:ext>
                </a:extLst>
              </a:tr>
            </a:tbl>
          </a:graphicData>
        </a:graphic>
      </p:graphicFrame>
      <p:pic>
        <p:nvPicPr>
          <p:cNvPr id="5" name="Imagen 4">
            <a:extLst>
              <a:ext uri="{FF2B5EF4-FFF2-40B4-BE49-F238E27FC236}">
                <a16:creationId xmlns:a16="http://schemas.microsoft.com/office/drawing/2014/main" id="{D69812BB-A3D0-EAB5-7ACB-2C41B41644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24482" y="3434603"/>
            <a:ext cx="9493916" cy="2857015"/>
          </a:xfrm>
          <a:prstGeom prst="rect">
            <a:avLst/>
          </a:prstGeom>
          <a:ln>
            <a:noFill/>
          </a:ln>
          <a:extLst>
            <a:ext uri="{53640926-AAD7-44D8-BBD7-CCE9431645EC}">
              <a14:shadowObscured xmlns:a14="http://schemas.microsoft.com/office/drawing/2010/main"/>
            </a:ext>
          </a:extLst>
        </p:spPr>
      </p:pic>
      <p:pic>
        <p:nvPicPr>
          <p:cNvPr id="4" name="Picture 2" descr="Esta Presente El Riesgo Psicosocial En La Pandemia? | Listen Notes">
            <a:extLst>
              <a:ext uri="{FF2B5EF4-FFF2-40B4-BE49-F238E27FC236}">
                <a16:creationId xmlns:a16="http://schemas.microsoft.com/office/drawing/2014/main" id="{35A0DDEA-EC35-145B-845F-32354507C4A6}"/>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452" b="93772" l="10000" r="90000">
                        <a14:foregroundMark x1="49214" y1="8541" x2="49214" y2="8541"/>
                        <a14:foregroundMark x1="52071" y1="19929" x2="52071" y2="19929"/>
                        <a14:foregroundMark x1="74857" y1="19217" x2="74857" y2="19217"/>
                        <a14:foregroundMark x1="84500" y1="34875" x2="84500" y2="34875"/>
                        <a14:foregroundMark x1="90000" y1="41726" x2="90000" y2="41726"/>
                        <a14:foregroundMark x1="61500" y1="81139" x2="61500" y2="81139"/>
                        <a14:foregroundMark x1="45000" y1="80160" x2="45000" y2="80160"/>
                        <a14:foregroundMark x1="18643" y1="93772" x2="18643" y2="93772"/>
                        <a14:foregroundMark x1="86071" y1="92527" x2="86071" y2="92527"/>
                        <a14:foregroundMark x1="51571" y1="77847" x2="51571" y2="77847"/>
                        <a14:foregroundMark x1="30357" y1="33274" x2="30357" y2="33274"/>
                      </a14:backgroundRemoval>
                    </a14:imgEffect>
                  </a14:imgLayer>
                </a14:imgProps>
              </a:ext>
              <a:ext uri="{28A0092B-C50C-407E-A947-70E740481C1C}">
                <a14:useLocalDpi xmlns:a14="http://schemas.microsoft.com/office/drawing/2010/main"/>
              </a:ext>
            </a:extLst>
          </a:blip>
          <a:srcRect/>
          <a:stretch/>
        </p:blipFill>
        <p:spPr bwMode="auto">
          <a:xfrm>
            <a:off x="9241537" y="4489916"/>
            <a:ext cx="2950463" cy="236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27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26EEC50-C61B-168A-DC53-7235FB50EAE8}"/>
              </a:ext>
            </a:extLst>
          </p:cNvPr>
          <p:cNvGraphicFramePr>
            <a:graphicFrameLocks noGrp="1"/>
          </p:cNvGraphicFramePr>
          <p:nvPr>
            <p:extLst>
              <p:ext uri="{D42A27DB-BD31-4B8C-83A1-F6EECF244321}">
                <p14:modId xmlns:p14="http://schemas.microsoft.com/office/powerpoint/2010/main" val="3769396102"/>
              </p:ext>
            </p:extLst>
          </p:nvPr>
        </p:nvGraphicFramePr>
        <p:xfrm>
          <a:off x="950303" y="204070"/>
          <a:ext cx="9926963" cy="2263303"/>
        </p:xfrm>
        <a:graphic>
          <a:graphicData uri="http://schemas.openxmlformats.org/drawingml/2006/table">
            <a:tbl>
              <a:tblPr>
                <a:tableStyleId>{284E427A-3D55-4303-BF80-6455036E1DE7}</a:tableStyleId>
              </a:tblPr>
              <a:tblGrid>
                <a:gridCol w="1656419">
                  <a:extLst>
                    <a:ext uri="{9D8B030D-6E8A-4147-A177-3AD203B41FA5}">
                      <a16:colId xmlns:a16="http://schemas.microsoft.com/office/drawing/2014/main" val="37908183"/>
                    </a:ext>
                  </a:extLst>
                </a:gridCol>
                <a:gridCol w="1487606">
                  <a:extLst>
                    <a:ext uri="{9D8B030D-6E8A-4147-A177-3AD203B41FA5}">
                      <a16:colId xmlns:a16="http://schemas.microsoft.com/office/drawing/2014/main" val="1875907923"/>
                    </a:ext>
                  </a:extLst>
                </a:gridCol>
                <a:gridCol w="3024544">
                  <a:extLst>
                    <a:ext uri="{9D8B030D-6E8A-4147-A177-3AD203B41FA5}">
                      <a16:colId xmlns:a16="http://schemas.microsoft.com/office/drawing/2014/main" val="1344479782"/>
                    </a:ext>
                  </a:extLst>
                </a:gridCol>
                <a:gridCol w="375839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800" b="0" i="0" kern="1200" dirty="0">
                          <a:solidFill>
                            <a:schemeClr val="dk1"/>
                          </a:solidFill>
                          <a:effectLst/>
                          <a:latin typeface="+mn-lt"/>
                          <a:ea typeface="+mn-ea"/>
                          <a:cs typeface="+mn-cs"/>
                        </a:rPr>
                        <a:t>Resolución 20223040040595 de 2022 </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Seguridad Vial</a:t>
                      </a:r>
                    </a:p>
                  </a:txBody>
                  <a:tcPr marL="9525" marR="9525" marT="9525" marB="0" anchor="ctr"/>
                </a:tc>
                <a:tc>
                  <a:txBody>
                    <a:bodyPr/>
                    <a:lstStyle/>
                    <a:p>
                      <a:pPr algn="l" fontAlgn="b"/>
                      <a:r>
                        <a:rPr lang="es-419" sz="1800" b="0" i="0" kern="1200" dirty="0">
                          <a:solidFill>
                            <a:schemeClr val="dk1"/>
                          </a:solidFill>
                          <a:effectLst/>
                          <a:latin typeface="+mn-lt"/>
                          <a:ea typeface="+mn-ea"/>
                          <a:cs typeface="+mn-cs"/>
                        </a:rPr>
                        <a:t>Por la cual se adopta la metodología para el diseño, implementación y verificación de los Planes Estratégicos de Seguridad Vial y se dictan otras disposiciones. Deroga la Resolución 1565 de 2014.</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Actualizar el </a:t>
                      </a:r>
                      <a:r>
                        <a:rPr lang="es-419" sz="1600" b="0" i="0" kern="1200" dirty="0">
                          <a:solidFill>
                            <a:schemeClr val="dk1"/>
                          </a:solidFill>
                          <a:effectLst/>
                          <a:latin typeface="+mn-lt"/>
                          <a:ea typeface="+mn-ea"/>
                          <a:cs typeface="+mn-cs"/>
                        </a:rPr>
                        <a:t>Plan Estratégico de Seguridad Vial a los nuevos lineamientos se tiene plazo hasta el 12 de julio de 2023.</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033CEF87-E2CB-61D6-059F-BDBD429BF5EA}"/>
              </a:ext>
            </a:extLst>
          </p:cNvPr>
          <p:cNvPicPr>
            <a:picLocks noChangeAspect="1"/>
          </p:cNvPicPr>
          <p:nvPr/>
        </p:nvPicPr>
        <p:blipFill>
          <a:blip r:embed="rId2">
            <a:duotone>
              <a:schemeClr val="accent1">
                <a:shade val="45000"/>
                <a:satMod val="135000"/>
              </a:schemeClr>
              <a:prstClr val="white"/>
            </a:duotone>
          </a:blip>
          <a:stretch>
            <a:fillRect/>
          </a:stretch>
        </p:blipFill>
        <p:spPr>
          <a:xfrm>
            <a:off x="2054304" y="2603486"/>
            <a:ext cx="7526424" cy="3904315"/>
          </a:xfrm>
          <a:prstGeom prst="rect">
            <a:avLst/>
          </a:prstGeom>
        </p:spPr>
      </p:pic>
    </p:spTree>
    <p:extLst>
      <p:ext uri="{BB962C8B-B14F-4D97-AF65-F5344CB8AC3E}">
        <p14:creationId xmlns:p14="http://schemas.microsoft.com/office/powerpoint/2010/main" val="310212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9EAF010-28E5-B9B2-E216-17E93850ADA7}"/>
              </a:ext>
            </a:extLst>
          </p:cNvPr>
          <p:cNvGraphicFramePr>
            <a:graphicFrameLocks noGrp="1"/>
          </p:cNvGraphicFramePr>
          <p:nvPr>
            <p:extLst>
              <p:ext uri="{D42A27DB-BD31-4B8C-83A1-F6EECF244321}">
                <p14:modId xmlns:p14="http://schemas.microsoft.com/office/powerpoint/2010/main" val="989237374"/>
              </p:ext>
            </p:extLst>
          </p:nvPr>
        </p:nvGraphicFramePr>
        <p:xfrm>
          <a:off x="909359" y="231364"/>
          <a:ext cx="9872372" cy="2537623"/>
        </p:xfrm>
        <a:graphic>
          <a:graphicData uri="http://schemas.openxmlformats.org/drawingml/2006/table">
            <a:tbl>
              <a:tblPr>
                <a:tableStyleId>{69C7853C-536D-4A76-A0AE-DD22124D55A5}</a:tableStyleId>
              </a:tblPr>
              <a:tblGrid>
                <a:gridCol w="1772435">
                  <a:extLst>
                    <a:ext uri="{9D8B030D-6E8A-4147-A177-3AD203B41FA5}">
                      <a16:colId xmlns:a16="http://schemas.microsoft.com/office/drawing/2014/main" val="37908183"/>
                    </a:ext>
                  </a:extLst>
                </a:gridCol>
                <a:gridCol w="1487744">
                  <a:extLst>
                    <a:ext uri="{9D8B030D-6E8A-4147-A177-3AD203B41FA5}">
                      <a16:colId xmlns:a16="http://schemas.microsoft.com/office/drawing/2014/main" val="1875907923"/>
                    </a:ext>
                  </a:extLst>
                </a:gridCol>
                <a:gridCol w="2874467">
                  <a:extLst>
                    <a:ext uri="{9D8B030D-6E8A-4147-A177-3AD203B41FA5}">
                      <a16:colId xmlns:a16="http://schemas.microsoft.com/office/drawing/2014/main" val="1344479782"/>
                    </a:ext>
                  </a:extLst>
                </a:gridCol>
                <a:gridCol w="373772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800" b="0" kern="1200" dirty="0">
                          <a:solidFill>
                            <a:schemeClr val="dk1"/>
                          </a:solidFill>
                          <a:effectLst/>
                        </a:rPr>
                        <a:t>Ley 2251 de 2022</a:t>
                      </a:r>
                      <a:endParaRPr lang="es-419"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Seguridad Vial</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endParaRPr lang="es-419" sz="1800" b="0" kern="1200" dirty="0">
                        <a:solidFill>
                          <a:schemeClr val="dk1"/>
                        </a:solidFill>
                        <a:effectLst/>
                      </a:endParaRPr>
                    </a:p>
                    <a:p>
                      <a:pPr algn="l" fontAlgn="b"/>
                      <a:r>
                        <a:rPr lang="es-419" sz="1800" b="0" kern="1200" dirty="0">
                          <a:solidFill>
                            <a:schemeClr val="dk1"/>
                          </a:solidFill>
                          <a:effectLst/>
                        </a:rPr>
                        <a:t>Por la cual se dictan normas para el diseño e implementación de la política de seguridad vial con enfoque de sistema seguro y se dictan otras disposiciones Ley Julián Esteban</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u="none" strike="noStrike" kern="1200" dirty="0">
                          <a:solidFill>
                            <a:srgbClr val="000000"/>
                          </a:solidFill>
                          <a:effectLst/>
                        </a:rPr>
                        <a:t>La empresa cumple con la obligaciones de las licencias de conducción, de los requisitos de sus vehículos. El nuevo límite de velocidad de 50 Km/hora en vías urbanas y 90 Km/hora en carretera nacional y departamental.</a:t>
                      </a:r>
                    </a:p>
                    <a:p>
                      <a:pPr algn="l" fontAlgn="b"/>
                      <a:endParaRPr lang="es-419" sz="1500" b="0" u="none" strike="noStrike" kern="1200" dirty="0">
                        <a:solidFill>
                          <a:srgbClr val="000000"/>
                        </a:solidFill>
                        <a:effectLst/>
                      </a:endParaRP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julio 2022 – Cia del infractor">
            <a:extLst>
              <a:ext uri="{FF2B5EF4-FFF2-40B4-BE49-F238E27FC236}">
                <a16:creationId xmlns:a16="http://schemas.microsoft.com/office/drawing/2014/main" id="{7B47FAD8-71C6-E787-D475-31114609A04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431273" y="2856076"/>
            <a:ext cx="5890147" cy="377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3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9E8AE02-ACA8-9323-9F77-2073CBC93264}"/>
              </a:ext>
            </a:extLst>
          </p:cNvPr>
          <p:cNvGraphicFramePr>
            <a:graphicFrameLocks noGrp="1"/>
          </p:cNvGraphicFramePr>
          <p:nvPr>
            <p:extLst>
              <p:ext uri="{D42A27DB-BD31-4B8C-83A1-F6EECF244321}">
                <p14:modId xmlns:p14="http://schemas.microsoft.com/office/powerpoint/2010/main" val="3118485066"/>
              </p:ext>
            </p:extLst>
          </p:nvPr>
        </p:nvGraphicFramePr>
        <p:xfrm>
          <a:off x="928841" y="399242"/>
          <a:ext cx="10009112" cy="929640"/>
        </p:xfrm>
        <a:graphic>
          <a:graphicData uri="http://schemas.openxmlformats.org/drawingml/2006/table">
            <a:tbl>
              <a:tblPr>
                <a:tableStyleId>{284E427A-3D55-4303-BF80-6455036E1DE7}</a:tableStyleId>
              </a:tblPr>
              <a:tblGrid>
                <a:gridCol w="5004556">
                  <a:extLst>
                    <a:ext uri="{9D8B030D-6E8A-4147-A177-3AD203B41FA5}">
                      <a16:colId xmlns:a16="http://schemas.microsoft.com/office/drawing/2014/main" val="1055870054"/>
                    </a:ext>
                  </a:extLst>
                </a:gridCol>
                <a:gridCol w="5004556">
                  <a:extLst>
                    <a:ext uri="{9D8B030D-6E8A-4147-A177-3AD203B41FA5}">
                      <a16:colId xmlns:a16="http://schemas.microsoft.com/office/drawing/2014/main" val="3997329175"/>
                    </a:ext>
                  </a:extLst>
                </a:gridCol>
              </a:tblGrid>
              <a:tr h="0">
                <a:tc>
                  <a:txBody>
                    <a:bodyPr/>
                    <a:lstStyle/>
                    <a:p>
                      <a:r>
                        <a:rPr lang="es-419" cap="all" dirty="0">
                          <a:effectLst/>
                        </a:rPr>
                        <a:t>INICIO DE LA EMERGENCIA SANITARIA</a:t>
                      </a:r>
                      <a:endParaRPr lang="es-419" cap="all" dirty="0">
                        <a:solidFill>
                          <a:srgbClr val="9BAD3E"/>
                        </a:solidFill>
                        <a:effectLst/>
                      </a:endParaRPr>
                    </a:p>
                  </a:txBody>
                  <a:tcPr marT="95250" marB="95250" anchor="ctr"/>
                </a:tc>
                <a:tc>
                  <a:txBody>
                    <a:bodyPr/>
                    <a:lstStyle/>
                    <a:p>
                      <a:r>
                        <a:rPr lang="es-419" dirty="0">
                          <a:effectLst/>
                        </a:rPr>
                        <a:t>12 marzo de 2020 (Res. 385 de 2020)</a:t>
                      </a:r>
                    </a:p>
                  </a:txBody>
                  <a:tcPr marL="95250" marR="95250" marT="95250" marB="95250" anchor="ctr"/>
                </a:tc>
                <a:extLst>
                  <a:ext uri="{0D108BD9-81ED-4DB2-BD59-A6C34878D82A}">
                    <a16:rowId xmlns:a16="http://schemas.microsoft.com/office/drawing/2014/main" val="584512106"/>
                  </a:ext>
                </a:extLst>
              </a:tr>
              <a:tr h="0">
                <a:tc>
                  <a:txBody>
                    <a:bodyPr/>
                    <a:lstStyle/>
                    <a:p>
                      <a:r>
                        <a:rPr lang="es-419" cap="all" dirty="0">
                          <a:effectLst/>
                        </a:rPr>
                        <a:t>FINALIZACIÓN DE LA EMERGENCIA SANITARIA</a:t>
                      </a:r>
                      <a:endParaRPr lang="es-419" cap="all" dirty="0">
                        <a:solidFill>
                          <a:srgbClr val="9BAD3E"/>
                        </a:solidFill>
                        <a:effectLst/>
                      </a:endParaRPr>
                    </a:p>
                  </a:txBody>
                  <a:tcPr marT="95250" marB="95250" anchor="ctr"/>
                </a:tc>
                <a:tc>
                  <a:txBody>
                    <a:bodyPr/>
                    <a:lstStyle/>
                    <a:p>
                      <a:r>
                        <a:rPr lang="pt-BR" dirty="0">
                          <a:effectLst/>
                        </a:rPr>
                        <a:t>30 de </a:t>
                      </a:r>
                      <a:r>
                        <a:rPr lang="pt-BR" dirty="0" err="1">
                          <a:effectLst/>
                        </a:rPr>
                        <a:t>Junio</a:t>
                      </a:r>
                      <a:r>
                        <a:rPr lang="pt-BR" dirty="0">
                          <a:effectLst/>
                        </a:rPr>
                        <a:t> de 2022 (Res. </a:t>
                      </a:r>
                      <a:r>
                        <a:rPr lang="es-419" sz="1800" b="0" i="0" kern="1200" dirty="0">
                          <a:solidFill>
                            <a:schemeClr val="dk1"/>
                          </a:solidFill>
                          <a:effectLst/>
                          <a:latin typeface="+mn-lt"/>
                          <a:ea typeface="+mn-ea"/>
                          <a:cs typeface="+mn-cs"/>
                        </a:rPr>
                        <a:t>655 de 2022 </a:t>
                      </a:r>
                      <a:r>
                        <a:rPr lang="pt-BR" dirty="0">
                          <a:effectLst/>
                        </a:rPr>
                        <a:t>)</a:t>
                      </a:r>
                    </a:p>
                  </a:txBody>
                  <a:tcPr marL="95250" marR="95250" marT="95250" marB="95250" anchor="ctr"/>
                </a:tc>
                <a:extLst>
                  <a:ext uri="{0D108BD9-81ED-4DB2-BD59-A6C34878D82A}">
                    <a16:rowId xmlns:a16="http://schemas.microsoft.com/office/drawing/2014/main" val="2704786510"/>
                  </a:ext>
                </a:extLst>
              </a:tr>
            </a:tbl>
          </a:graphicData>
        </a:graphic>
      </p:graphicFrame>
      <p:pic>
        <p:nvPicPr>
          <p:cNvPr id="3" name="Imagen 2">
            <a:hlinkClick r:id="rId2"/>
            <a:extLst>
              <a:ext uri="{FF2B5EF4-FFF2-40B4-BE49-F238E27FC236}">
                <a16:creationId xmlns:a16="http://schemas.microsoft.com/office/drawing/2014/main" id="{83856C71-3B1A-EBDA-8015-11605D160E06}"/>
              </a:ext>
            </a:extLst>
          </p:cNvPr>
          <p:cNvPicPr>
            <a:picLocks noChangeAspect="1"/>
          </p:cNvPicPr>
          <p:nvPr/>
        </p:nvPicPr>
        <p:blipFill>
          <a:blip r:embed="rId3"/>
          <a:stretch>
            <a:fillRect/>
          </a:stretch>
        </p:blipFill>
        <p:spPr>
          <a:xfrm>
            <a:off x="6201407" y="1883427"/>
            <a:ext cx="4518182" cy="3533450"/>
          </a:xfrm>
          <a:prstGeom prst="rect">
            <a:avLst/>
          </a:prstGeom>
          <a:ln>
            <a:noFill/>
          </a:ln>
          <a:effectLst>
            <a:softEdge rad="112500"/>
          </a:effectLst>
        </p:spPr>
      </p:pic>
      <p:pic>
        <p:nvPicPr>
          <p:cNvPr id="4" name="Picture 2" descr="Qué viene para el país luego del fin de la emergencia sanitaria? | El  Tiempo - YouTube">
            <a:extLst>
              <a:ext uri="{FF2B5EF4-FFF2-40B4-BE49-F238E27FC236}">
                <a16:creationId xmlns:a16="http://schemas.microsoft.com/office/drawing/2014/main" id="{7D50EC16-3CF0-5FDC-2845-58DA94F3F75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47694" y="2747524"/>
            <a:ext cx="4824536" cy="2268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412CD45-54B7-60AF-8137-E9221EB86392}"/>
              </a:ext>
            </a:extLst>
          </p:cNvPr>
          <p:cNvSpPr txBox="1"/>
          <p:nvPr/>
        </p:nvSpPr>
        <p:spPr>
          <a:xfrm>
            <a:off x="6419771" y="5416877"/>
            <a:ext cx="6109854" cy="369332"/>
          </a:xfrm>
          <a:prstGeom prst="rect">
            <a:avLst/>
          </a:prstGeom>
          <a:noFill/>
        </p:spPr>
        <p:txBody>
          <a:bodyPr wrap="square">
            <a:spAutoFit/>
          </a:bodyPr>
          <a:lstStyle/>
          <a:p>
            <a:r>
              <a:rPr lang="es-419" dirty="0">
                <a:hlinkClick r:id="rId2"/>
              </a:rPr>
              <a:t>https://youtu.be/FPYn8mj2Mzs</a:t>
            </a:r>
            <a:r>
              <a:rPr lang="es-419" dirty="0"/>
              <a:t> </a:t>
            </a:r>
          </a:p>
        </p:txBody>
      </p:sp>
    </p:spTree>
    <p:extLst>
      <p:ext uri="{BB962C8B-B14F-4D97-AF65-F5344CB8AC3E}">
        <p14:creationId xmlns:p14="http://schemas.microsoft.com/office/powerpoint/2010/main" val="78639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544 imágenes de Derogar - Imágenes, fotos y vectores de stock |  Shutterstock">
            <a:extLst>
              <a:ext uri="{FF2B5EF4-FFF2-40B4-BE49-F238E27FC236}">
                <a16:creationId xmlns:a16="http://schemas.microsoft.com/office/drawing/2014/main" id="{F48EC4E5-9B2F-561B-73CF-D413634D72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23301" y="2961564"/>
            <a:ext cx="3474893" cy="30502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A81D107-0202-3970-8F15-860A7C38BF10}"/>
              </a:ext>
            </a:extLst>
          </p:cNvPr>
          <p:cNvSpPr txBox="1"/>
          <p:nvPr/>
        </p:nvSpPr>
        <p:spPr>
          <a:xfrm>
            <a:off x="2560980" y="846161"/>
            <a:ext cx="6391951" cy="3970318"/>
          </a:xfrm>
          <a:prstGeom prst="rect">
            <a:avLst/>
          </a:prstGeom>
          <a:noFill/>
        </p:spPr>
        <p:txBody>
          <a:bodyPr wrap="square">
            <a:spAutoFit/>
          </a:bodyPr>
          <a:lstStyle/>
          <a:p>
            <a:r>
              <a:rPr lang="es-419" sz="1800" b="1" kern="1200" dirty="0">
                <a:solidFill>
                  <a:schemeClr val="dk1"/>
                </a:solidFill>
                <a:effectLst/>
                <a:latin typeface="+mn-lt"/>
                <a:ea typeface="+mn-ea"/>
                <a:cs typeface="+mn-cs"/>
              </a:rPr>
              <a:t>Resoluciones derogadas tácitamente por terminación de la emergencia sanitaria</a:t>
            </a:r>
          </a:p>
          <a:p>
            <a:endParaRPr lang="es-419" sz="1800" b="1" kern="1200" dirty="0">
              <a:solidFill>
                <a:schemeClr val="dk1"/>
              </a:solidFill>
              <a:effectLst/>
              <a:latin typeface="+mn-lt"/>
              <a:ea typeface="+mn-ea"/>
              <a:cs typeface="+mn-cs"/>
            </a:endParaRPr>
          </a:p>
          <a:p>
            <a:pPr lvl="0"/>
            <a:r>
              <a:rPr lang="es-419" sz="1800" kern="1200" dirty="0">
                <a:solidFill>
                  <a:schemeClr val="dk1"/>
                </a:solidFill>
                <a:effectLst/>
                <a:latin typeface="+mn-lt"/>
                <a:ea typeface="+mn-ea"/>
                <a:cs typeface="+mn-cs"/>
              </a:rPr>
              <a:t>Resolución 385 de 2020</a:t>
            </a:r>
          </a:p>
          <a:p>
            <a:pPr lvl="0"/>
            <a:r>
              <a:rPr lang="es-419" sz="1800" kern="1200" dirty="0">
                <a:solidFill>
                  <a:schemeClr val="dk1"/>
                </a:solidFill>
                <a:effectLst/>
                <a:latin typeface="+mn-lt"/>
                <a:ea typeface="+mn-ea"/>
                <a:cs typeface="+mn-cs"/>
              </a:rPr>
              <a:t>Resolución 844 de 2020</a:t>
            </a:r>
          </a:p>
          <a:p>
            <a:pPr lvl="0"/>
            <a:r>
              <a:rPr lang="es-419" sz="1800" kern="1200" dirty="0">
                <a:solidFill>
                  <a:schemeClr val="dk1"/>
                </a:solidFill>
                <a:effectLst/>
                <a:latin typeface="+mn-lt"/>
                <a:ea typeface="+mn-ea"/>
                <a:cs typeface="+mn-cs"/>
              </a:rPr>
              <a:t>Resolución 1462 de 2020</a:t>
            </a:r>
          </a:p>
          <a:p>
            <a:pPr lvl="0"/>
            <a:r>
              <a:rPr lang="es-419" sz="1800" kern="1200" dirty="0">
                <a:solidFill>
                  <a:schemeClr val="dk1"/>
                </a:solidFill>
                <a:effectLst/>
                <a:latin typeface="+mn-lt"/>
                <a:ea typeface="+mn-ea"/>
                <a:cs typeface="+mn-cs"/>
              </a:rPr>
              <a:t>Resolución 2230 de 2020</a:t>
            </a:r>
          </a:p>
          <a:p>
            <a:pPr lvl="0"/>
            <a:r>
              <a:rPr lang="es-419" sz="1800" kern="1200" dirty="0">
                <a:solidFill>
                  <a:schemeClr val="dk1"/>
                </a:solidFill>
                <a:effectLst/>
                <a:latin typeface="+mn-lt"/>
                <a:ea typeface="+mn-ea"/>
                <a:cs typeface="+mn-cs"/>
              </a:rPr>
              <a:t>Resolución 222 de 2021</a:t>
            </a:r>
          </a:p>
          <a:p>
            <a:pPr lvl="0"/>
            <a:r>
              <a:rPr lang="es-419" sz="1800" kern="1200" dirty="0">
                <a:solidFill>
                  <a:schemeClr val="dk1"/>
                </a:solidFill>
                <a:effectLst/>
                <a:latin typeface="+mn-lt"/>
                <a:ea typeface="+mn-ea"/>
                <a:cs typeface="+mn-cs"/>
              </a:rPr>
              <a:t>Resolución 738 de 2021</a:t>
            </a:r>
          </a:p>
          <a:p>
            <a:pPr lvl="0"/>
            <a:r>
              <a:rPr lang="es-419" sz="1800" kern="1200" dirty="0">
                <a:solidFill>
                  <a:schemeClr val="dk1"/>
                </a:solidFill>
                <a:effectLst/>
                <a:latin typeface="+mn-lt"/>
                <a:ea typeface="+mn-ea"/>
                <a:cs typeface="+mn-cs"/>
              </a:rPr>
              <a:t>Resolución 1315 de 2021</a:t>
            </a:r>
          </a:p>
          <a:p>
            <a:pPr lvl="0"/>
            <a:r>
              <a:rPr lang="es-419" sz="1800" kern="1200" dirty="0">
                <a:solidFill>
                  <a:schemeClr val="dk1"/>
                </a:solidFill>
                <a:effectLst/>
                <a:latin typeface="+mn-lt"/>
                <a:ea typeface="+mn-ea"/>
                <a:cs typeface="+mn-cs"/>
              </a:rPr>
              <a:t>Resolución 1913 de 2021</a:t>
            </a:r>
          </a:p>
          <a:p>
            <a:pPr lvl="0"/>
            <a:r>
              <a:rPr lang="es-419" sz="1800" kern="1200" dirty="0">
                <a:solidFill>
                  <a:schemeClr val="dk1"/>
                </a:solidFill>
                <a:effectLst/>
                <a:latin typeface="+mn-lt"/>
                <a:ea typeface="+mn-ea"/>
                <a:cs typeface="+mn-cs"/>
              </a:rPr>
              <a:t>Resolución 304 de 2022</a:t>
            </a:r>
          </a:p>
          <a:p>
            <a:r>
              <a:rPr lang="es-419" sz="1800" kern="1200" dirty="0">
                <a:solidFill>
                  <a:schemeClr val="dk1"/>
                </a:solidFill>
                <a:effectLst/>
                <a:latin typeface="+mn-lt"/>
                <a:ea typeface="+mn-ea"/>
                <a:cs typeface="+mn-cs"/>
              </a:rPr>
              <a:t>Resolución 666 de 2022</a:t>
            </a:r>
            <a:br>
              <a:rPr lang="es-419" sz="1800" b="0" i="0" kern="1200" dirty="0">
                <a:solidFill>
                  <a:schemeClr val="dk1"/>
                </a:solidFill>
                <a:effectLst/>
                <a:latin typeface="+mn-lt"/>
                <a:ea typeface="+mn-ea"/>
                <a:cs typeface="+mn-cs"/>
              </a:rPr>
            </a:br>
            <a:endParaRPr lang="pt-BR" dirty="0">
              <a:effectLst/>
            </a:endParaRPr>
          </a:p>
        </p:txBody>
      </p:sp>
      <p:sp>
        <p:nvSpPr>
          <p:cNvPr id="3" name="CuadroTexto 2">
            <a:extLst>
              <a:ext uri="{FF2B5EF4-FFF2-40B4-BE49-F238E27FC236}">
                <a16:creationId xmlns:a16="http://schemas.microsoft.com/office/drawing/2014/main" id="{8ECA5FD0-3D8C-8DAF-E8D5-B714A7AD9ADE}"/>
              </a:ext>
            </a:extLst>
          </p:cNvPr>
          <p:cNvSpPr txBox="1"/>
          <p:nvPr/>
        </p:nvSpPr>
        <p:spPr>
          <a:xfrm rot="18930086">
            <a:off x="3059946" y="2705725"/>
            <a:ext cx="6806962" cy="1446550"/>
          </a:xfrm>
          <a:prstGeom prst="rect">
            <a:avLst/>
          </a:prstGeom>
          <a:noFill/>
        </p:spPr>
        <p:txBody>
          <a:bodyPr wrap="square" rtlCol="0">
            <a:spAutoFit/>
          </a:bodyPr>
          <a:lstStyle/>
          <a:p>
            <a:pPr algn="ctr"/>
            <a:r>
              <a:rPr lang="es-419" sz="8800" b="1" dirty="0">
                <a:ln w="22225">
                  <a:solidFill>
                    <a:srgbClr val="CC0000"/>
                  </a:solidFill>
                  <a:prstDash val="solid"/>
                </a:ln>
                <a:solidFill>
                  <a:srgbClr val="C00000"/>
                </a:solidFill>
              </a:rPr>
              <a:t>DEROGADAS</a:t>
            </a:r>
          </a:p>
        </p:txBody>
      </p:sp>
    </p:spTree>
    <p:extLst>
      <p:ext uri="{BB962C8B-B14F-4D97-AF65-F5344CB8AC3E}">
        <p14:creationId xmlns:p14="http://schemas.microsoft.com/office/powerpoint/2010/main" val="396431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4DFC144-944C-5704-139E-A53D5B6A24F5}"/>
              </a:ext>
            </a:extLst>
          </p:cNvPr>
          <p:cNvGraphicFramePr>
            <a:graphicFrameLocks noGrp="1"/>
          </p:cNvGraphicFramePr>
          <p:nvPr>
            <p:extLst>
              <p:ext uri="{D42A27DB-BD31-4B8C-83A1-F6EECF244321}">
                <p14:modId xmlns:p14="http://schemas.microsoft.com/office/powerpoint/2010/main" val="3833905806"/>
              </p:ext>
            </p:extLst>
          </p:nvPr>
        </p:nvGraphicFramePr>
        <p:xfrm>
          <a:off x="1085859" y="479967"/>
          <a:ext cx="9736816" cy="1944216"/>
        </p:xfrm>
        <a:graphic>
          <a:graphicData uri="http://schemas.openxmlformats.org/drawingml/2006/table">
            <a:tbl>
              <a:tblPr>
                <a:tableStyleId>{69C7853C-536D-4A76-A0AE-DD22124D55A5}</a:tableStyleId>
              </a:tblPr>
              <a:tblGrid>
                <a:gridCol w="1748098">
                  <a:extLst>
                    <a:ext uri="{9D8B030D-6E8A-4147-A177-3AD203B41FA5}">
                      <a16:colId xmlns:a16="http://schemas.microsoft.com/office/drawing/2014/main" val="37908183"/>
                    </a:ext>
                  </a:extLst>
                </a:gridCol>
                <a:gridCol w="1467316">
                  <a:extLst>
                    <a:ext uri="{9D8B030D-6E8A-4147-A177-3AD203B41FA5}">
                      <a16:colId xmlns:a16="http://schemas.microsoft.com/office/drawing/2014/main" val="1875907923"/>
                    </a:ext>
                  </a:extLst>
                </a:gridCol>
                <a:gridCol w="2834998">
                  <a:extLst>
                    <a:ext uri="{9D8B030D-6E8A-4147-A177-3AD203B41FA5}">
                      <a16:colId xmlns:a16="http://schemas.microsoft.com/office/drawing/2014/main" val="1344479782"/>
                    </a:ext>
                  </a:extLst>
                </a:gridCol>
                <a:gridCol w="368640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800" kern="1200" dirty="0">
                          <a:solidFill>
                            <a:schemeClr val="dk1"/>
                          </a:solidFill>
                          <a:effectLst/>
                        </a:rPr>
                        <a:t>Circular 030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EPP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CO" sz="1800" b="0" kern="1200" dirty="0">
                          <a:solidFill>
                            <a:schemeClr val="dk1"/>
                          </a:solidFill>
                          <a:effectLst/>
                        </a:rPr>
                        <a:t>Régimen de Transición para la entrega de elementos de protección personal para Covid-19, culminada la emergencia sanitaria</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u="none" strike="noStrike" kern="1200" dirty="0">
                          <a:solidFill>
                            <a:srgbClr val="000000"/>
                          </a:solidFill>
                          <a:effectLst/>
                        </a:rPr>
                        <a:t>Terminación de la obligación de la ARL de suministro de EPP para covid-19 para el sector salud hasta agotar existencias.</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ARL deberán proporcionar elementos de protección a personal expuesto al  Coronavirus | Noticias elempleo.com">
            <a:extLst>
              <a:ext uri="{FF2B5EF4-FFF2-40B4-BE49-F238E27FC236}">
                <a16:creationId xmlns:a16="http://schemas.microsoft.com/office/drawing/2014/main" id="{54CF96B8-4300-2215-3A00-D581768C9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2304" y="2908751"/>
            <a:ext cx="5396126" cy="3597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Elementos que como consumidor debes tener en cuenta. – El derecho,  propiedad intelectual y la actualidad.">
            <a:extLst>
              <a:ext uri="{FF2B5EF4-FFF2-40B4-BE49-F238E27FC236}">
                <a16:creationId xmlns:a16="http://schemas.microsoft.com/office/drawing/2014/main" id="{71256E6C-1D75-8524-190D-74E544F390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5960" y="2601605"/>
            <a:ext cx="2643703" cy="266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59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04B131-8F64-3A22-E515-84ABDBCC4B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589721" y="2517816"/>
            <a:ext cx="3657999" cy="3555438"/>
          </a:xfrm>
          <a:prstGeom prst="rect">
            <a:avLst/>
          </a:prstGeom>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638F3EC3-54B3-8DB7-62B2-86D91C061F13}"/>
              </a:ext>
            </a:extLst>
          </p:cNvPr>
          <p:cNvGraphicFramePr>
            <a:graphicFrameLocks noGrp="1"/>
          </p:cNvGraphicFramePr>
          <p:nvPr>
            <p:extLst>
              <p:ext uri="{D42A27DB-BD31-4B8C-83A1-F6EECF244321}">
                <p14:modId xmlns:p14="http://schemas.microsoft.com/office/powerpoint/2010/main" val="2370116630"/>
              </p:ext>
            </p:extLst>
          </p:nvPr>
        </p:nvGraphicFramePr>
        <p:xfrm>
          <a:off x="1140450" y="384433"/>
          <a:ext cx="9573042" cy="1944216"/>
        </p:xfrm>
        <a:graphic>
          <a:graphicData uri="http://schemas.openxmlformats.org/drawingml/2006/table">
            <a:tbl>
              <a:tblPr>
                <a:tableStyleId>{69C7853C-536D-4A76-A0AE-DD22124D55A5}</a:tableStyleId>
              </a:tblPr>
              <a:tblGrid>
                <a:gridCol w="1718695">
                  <a:extLst>
                    <a:ext uri="{9D8B030D-6E8A-4147-A177-3AD203B41FA5}">
                      <a16:colId xmlns:a16="http://schemas.microsoft.com/office/drawing/2014/main" val="37908183"/>
                    </a:ext>
                  </a:extLst>
                </a:gridCol>
                <a:gridCol w="1442636">
                  <a:extLst>
                    <a:ext uri="{9D8B030D-6E8A-4147-A177-3AD203B41FA5}">
                      <a16:colId xmlns:a16="http://schemas.microsoft.com/office/drawing/2014/main" val="1875907923"/>
                    </a:ext>
                  </a:extLst>
                </a:gridCol>
                <a:gridCol w="2787313">
                  <a:extLst>
                    <a:ext uri="{9D8B030D-6E8A-4147-A177-3AD203B41FA5}">
                      <a16:colId xmlns:a16="http://schemas.microsoft.com/office/drawing/2014/main" val="1344479782"/>
                    </a:ext>
                  </a:extLst>
                </a:gridCol>
                <a:gridCol w="3624398">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800" kern="1200" dirty="0">
                          <a:solidFill>
                            <a:schemeClr val="dk1"/>
                          </a:solidFill>
                          <a:effectLst/>
                        </a:rPr>
                        <a:t>Resolución 1151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Licencia de Seguridad y Salud en el Trabajo</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800" b="0" kern="1200" dirty="0">
                          <a:solidFill>
                            <a:schemeClr val="dk1"/>
                          </a:solidFill>
                          <a:effectLst/>
                        </a:rPr>
                        <a:t>Por la cual se modifica la resolución 754 de 2021 en el sentido de sustituir su Anexo Técnico No. 1</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u="none" strike="noStrike" kern="1200" dirty="0">
                          <a:solidFill>
                            <a:srgbClr val="000000"/>
                          </a:solidFill>
                          <a:effectLst/>
                        </a:rPr>
                        <a:t>Norma informativa para la referencia del alcance las Licencias de Seguridad y Salud en el Trabajo.</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Resolución 754 de 2021, requisitos para licencias en SST - LADS Colombia">
            <a:extLst>
              <a:ext uri="{FF2B5EF4-FFF2-40B4-BE49-F238E27FC236}">
                <a16:creationId xmlns:a16="http://schemas.microsoft.com/office/drawing/2014/main" id="{F63605AF-DCAF-EEAF-E6FE-4FA9CE6553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3060" y="2811439"/>
            <a:ext cx="5080351" cy="2917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47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C001A6F-EDCF-A81F-CC6A-309E7BB9CFD4}"/>
              </a:ext>
            </a:extLst>
          </p:cNvPr>
          <p:cNvGraphicFramePr>
            <a:graphicFrameLocks noGrp="1"/>
          </p:cNvGraphicFramePr>
          <p:nvPr>
            <p:extLst>
              <p:ext uri="{D42A27DB-BD31-4B8C-83A1-F6EECF244321}">
                <p14:modId xmlns:p14="http://schemas.microsoft.com/office/powerpoint/2010/main" val="2798962454"/>
              </p:ext>
            </p:extLst>
          </p:nvPr>
        </p:nvGraphicFramePr>
        <p:xfrm>
          <a:off x="1099507" y="357137"/>
          <a:ext cx="9736816" cy="2263303"/>
        </p:xfrm>
        <a:graphic>
          <a:graphicData uri="http://schemas.openxmlformats.org/drawingml/2006/table">
            <a:tbl>
              <a:tblPr>
                <a:tableStyleId>{69C7853C-536D-4A76-A0AE-DD22124D55A5}</a:tableStyleId>
              </a:tblPr>
              <a:tblGrid>
                <a:gridCol w="1748098">
                  <a:extLst>
                    <a:ext uri="{9D8B030D-6E8A-4147-A177-3AD203B41FA5}">
                      <a16:colId xmlns:a16="http://schemas.microsoft.com/office/drawing/2014/main" val="37908183"/>
                    </a:ext>
                  </a:extLst>
                </a:gridCol>
                <a:gridCol w="1467316">
                  <a:extLst>
                    <a:ext uri="{9D8B030D-6E8A-4147-A177-3AD203B41FA5}">
                      <a16:colId xmlns:a16="http://schemas.microsoft.com/office/drawing/2014/main" val="1875907923"/>
                    </a:ext>
                  </a:extLst>
                </a:gridCol>
                <a:gridCol w="2834998">
                  <a:extLst>
                    <a:ext uri="{9D8B030D-6E8A-4147-A177-3AD203B41FA5}">
                      <a16:colId xmlns:a16="http://schemas.microsoft.com/office/drawing/2014/main" val="1344479782"/>
                    </a:ext>
                  </a:extLst>
                </a:gridCol>
                <a:gridCol w="368640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2051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Juntas de Calificación de Invalidez</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800" b="0" kern="1200" dirty="0">
                          <a:solidFill>
                            <a:schemeClr val="dk1"/>
                          </a:solidFill>
                          <a:effectLst/>
                        </a:rPr>
                        <a:t>Por la cual se definen los Estándares Mínimos del Sistema Obligatorio de Garantía de Calidad del Sistema General de Riesgos Laborales para las Juntas de Calificación de Invalidez.</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u="none" strike="noStrike" kern="1200" dirty="0">
                          <a:solidFill>
                            <a:srgbClr val="000000"/>
                          </a:solidFill>
                          <a:effectLst/>
                        </a:rPr>
                        <a:t>Norma informativa porque no implica una obligación explícita para los empleadores.</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Presentación de PowerPoint">
            <a:extLst>
              <a:ext uri="{FF2B5EF4-FFF2-40B4-BE49-F238E27FC236}">
                <a16:creationId xmlns:a16="http://schemas.microsoft.com/office/drawing/2014/main" id="{E37E7C2E-1B24-A375-2914-4460DC7BE45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922" t="5296" r="525" b="11745"/>
          <a:stretch/>
        </p:blipFill>
        <p:spPr bwMode="auto">
          <a:xfrm>
            <a:off x="2279177" y="3166280"/>
            <a:ext cx="8083686"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933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entación de PowerPoint">
            <a:extLst>
              <a:ext uri="{FF2B5EF4-FFF2-40B4-BE49-F238E27FC236}">
                <a16:creationId xmlns:a16="http://schemas.microsoft.com/office/drawing/2014/main" id="{E37E7C2E-1B24-A375-2914-4460DC7BE45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922" t="5296" r="525" b="11745"/>
          <a:stretch/>
        </p:blipFill>
        <p:spPr bwMode="auto">
          <a:xfrm>
            <a:off x="2279177" y="3166280"/>
            <a:ext cx="8083686"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229D384F-44FF-BF71-2290-4D9A045ED55E}"/>
              </a:ext>
            </a:extLst>
          </p:cNvPr>
          <p:cNvGraphicFramePr>
            <a:graphicFrameLocks noGrp="1"/>
          </p:cNvGraphicFramePr>
          <p:nvPr>
            <p:extLst>
              <p:ext uri="{D42A27DB-BD31-4B8C-83A1-F6EECF244321}">
                <p14:modId xmlns:p14="http://schemas.microsoft.com/office/powerpoint/2010/main" val="4227871728"/>
              </p:ext>
            </p:extLst>
          </p:nvPr>
        </p:nvGraphicFramePr>
        <p:xfrm>
          <a:off x="1085859" y="466319"/>
          <a:ext cx="9695872" cy="1988983"/>
        </p:xfrm>
        <a:graphic>
          <a:graphicData uri="http://schemas.openxmlformats.org/drawingml/2006/table">
            <a:tbl>
              <a:tblPr>
                <a:tableStyleId>{69C7853C-536D-4A76-A0AE-DD22124D55A5}</a:tableStyleId>
              </a:tblPr>
              <a:tblGrid>
                <a:gridCol w="1740747">
                  <a:extLst>
                    <a:ext uri="{9D8B030D-6E8A-4147-A177-3AD203B41FA5}">
                      <a16:colId xmlns:a16="http://schemas.microsoft.com/office/drawing/2014/main" val="37908183"/>
                    </a:ext>
                  </a:extLst>
                </a:gridCol>
                <a:gridCol w="1461146">
                  <a:extLst>
                    <a:ext uri="{9D8B030D-6E8A-4147-A177-3AD203B41FA5}">
                      <a16:colId xmlns:a16="http://schemas.microsoft.com/office/drawing/2014/main" val="1875907923"/>
                    </a:ext>
                  </a:extLst>
                </a:gridCol>
                <a:gridCol w="2823077">
                  <a:extLst>
                    <a:ext uri="{9D8B030D-6E8A-4147-A177-3AD203B41FA5}">
                      <a16:colId xmlns:a16="http://schemas.microsoft.com/office/drawing/2014/main" val="1344479782"/>
                    </a:ext>
                  </a:extLst>
                </a:gridCol>
                <a:gridCol w="3670902">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2151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Juntas de Calificación de Invalidez</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800" b="0" kern="1200" dirty="0">
                          <a:solidFill>
                            <a:schemeClr val="dk1"/>
                          </a:solidFill>
                          <a:effectLst/>
                        </a:rPr>
                        <a:t>Por la cual se busca minimizar los riesgos asociados a la prestación del servicio y verificar el cumplimiento de las funciones de las juntas a nivel regional y nacional.</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u="none" strike="noStrike" kern="1200" dirty="0">
                          <a:solidFill>
                            <a:srgbClr val="000000"/>
                          </a:solidFill>
                          <a:effectLst/>
                        </a:rPr>
                        <a:t>Norma informativa porque no implica una obligación explícita para los empleadores. El objetivo de la norma es que los trabajadores e interesados en los dictámenes tiene beneficios y garantías. Con esta se evitan los represamientos en el dictamen y se garantiza que sus actuaciones estén regidas por la ley.</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spTree>
    <p:extLst>
      <p:ext uri="{BB962C8B-B14F-4D97-AF65-F5344CB8AC3E}">
        <p14:creationId xmlns:p14="http://schemas.microsoft.com/office/powerpoint/2010/main" val="256771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1894508675"/>
              </p:ext>
            </p:extLst>
          </p:nvPr>
        </p:nvGraphicFramePr>
        <p:xfrm>
          <a:off x="1067030" y="261430"/>
          <a:ext cx="10873208" cy="198898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014602">
                <a:tc>
                  <a:txBody>
                    <a:bodyPr/>
                    <a:lstStyle/>
                    <a:p>
                      <a:r>
                        <a:rPr lang="es-MX" sz="1800" b="0" i="0" kern="1200" dirty="0">
                          <a:solidFill>
                            <a:schemeClr val="dk1"/>
                          </a:solidFill>
                          <a:effectLst/>
                          <a:latin typeface="+mn-lt"/>
                          <a:ea typeface="+mn-ea"/>
                          <a:cs typeface="+mn-cs"/>
                        </a:rPr>
                        <a:t>Resolución 544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Requisitos Proveedores y contratistas</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se realizan ajustes a la inscripción de prestadores y la habilitación de servicios de salud, modificando la Resolución 3100 de 2019, en cuanto a los artículos 2, 3, 4, 7, 12, 13, 15, 19, y 20.</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contrata IPS que están habilitadas para prestar el servicio de salud.</a:t>
                      </a:r>
                    </a:p>
                  </a:txBody>
                  <a:tcPr marL="9525" marR="9525" marT="9525" marB="0" anchor="ctr"/>
                </a:tc>
                <a:extLst>
                  <a:ext uri="{0D108BD9-81ED-4DB2-BD59-A6C34878D82A}">
                    <a16:rowId xmlns:a16="http://schemas.microsoft.com/office/drawing/2014/main" val="3079747958"/>
                  </a:ext>
                </a:extLst>
              </a:tr>
            </a:tbl>
          </a:graphicData>
        </a:graphic>
      </p:graphicFrame>
      <p:pic>
        <p:nvPicPr>
          <p:cNvPr id="1026" name="Picture 2">
            <a:extLst>
              <a:ext uri="{FF2B5EF4-FFF2-40B4-BE49-F238E27FC236}">
                <a16:creationId xmlns:a16="http://schemas.microsoft.com/office/drawing/2014/main" id="{1185F364-F4F5-9B19-F76F-955082B17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64296"/>
            <a:ext cx="6414052" cy="3607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bilitación de Prestadores de Servicios de Salud">
            <a:extLst>
              <a:ext uri="{FF2B5EF4-FFF2-40B4-BE49-F238E27FC236}">
                <a16:creationId xmlns:a16="http://schemas.microsoft.com/office/drawing/2014/main" id="{B01A21F4-2303-22A8-C1B7-04182A4A8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959" y="4047555"/>
            <a:ext cx="2427633" cy="25490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FE70742-4921-E10E-CEEC-D936328DD348}"/>
              </a:ext>
            </a:extLst>
          </p:cNvPr>
          <p:cNvSpPr txBox="1"/>
          <p:nvPr/>
        </p:nvSpPr>
        <p:spPr>
          <a:xfrm>
            <a:off x="7805530" y="2567467"/>
            <a:ext cx="3896140" cy="1477328"/>
          </a:xfrm>
          <a:prstGeom prst="rect">
            <a:avLst/>
          </a:prstGeom>
          <a:noFill/>
        </p:spPr>
        <p:txBody>
          <a:bodyPr wrap="square">
            <a:spAutoFit/>
          </a:bodyPr>
          <a:lstStyle/>
          <a:p>
            <a:pPr algn="l"/>
            <a:r>
              <a:rPr lang="es-ES" b="1" i="0" dirty="0">
                <a:solidFill>
                  <a:srgbClr val="000000"/>
                </a:solidFill>
                <a:effectLst/>
                <a:latin typeface="Roboto" panose="02000000000000000000" pitchFamily="2" charset="0"/>
              </a:rPr>
              <a:t>El prestador de servicios de salud deberá contar con una habilitación de servicios de salud de la secretaría de salud departamental o distrital</a:t>
            </a:r>
            <a:endParaRPr lang="es-E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01155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A6A45AF-154F-B438-0D63-0B1BACBACFD0}"/>
              </a:ext>
            </a:extLst>
          </p:cNvPr>
          <p:cNvGraphicFramePr>
            <a:graphicFrameLocks noGrp="1"/>
          </p:cNvGraphicFramePr>
          <p:nvPr>
            <p:extLst>
              <p:ext uri="{D42A27DB-BD31-4B8C-83A1-F6EECF244321}">
                <p14:modId xmlns:p14="http://schemas.microsoft.com/office/powerpoint/2010/main" val="915976333"/>
              </p:ext>
            </p:extLst>
          </p:nvPr>
        </p:nvGraphicFramePr>
        <p:xfrm>
          <a:off x="963029" y="343490"/>
          <a:ext cx="9791407" cy="2537623"/>
        </p:xfrm>
        <a:graphic>
          <a:graphicData uri="http://schemas.openxmlformats.org/drawingml/2006/table">
            <a:tbl>
              <a:tblPr>
                <a:tableStyleId>{69C7853C-536D-4A76-A0AE-DD22124D55A5}</a:tableStyleId>
              </a:tblPr>
              <a:tblGrid>
                <a:gridCol w="1757899">
                  <a:extLst>
                    <a:ext uri="{9D8B030D-6E8A-4147-A177-3AD203B41FA5}">
                      <a16:colId xmlns:a16="http://schemas.microsoft.com/office/drawing/2014/main" val="37908183"/>
                    </a:ext>
                  </a:extLst>
                </a:gridCol>
                <a:gridCol w="1475543">
                  <a:extLst>
                    <a:ext uri="{9D8B030D-6E8A-4147-A177-3AD203B41FA5}">
                      <a16:colId xmlns:a16="http://schemas.microsoft.com/office/drawing/2014/main" val="1875907923"/>
                    </a:ext>
                  </a:extLst>
                </a:gridCol>
                <a:gridCol w="3364389">
                  <a:extLst>
                    <a:ext uri="{9D8B030D-6E8A-4147-A177-3AD203B41FA5}">
                      <a16:colId xmlns:a16="http://schemas.microsoft.com/office/drawing/2014/main" val="1344479782"/>
                    </a:ext>
                  </a:extLst>
                </a:gridCol>
                <a:gridCol w="319357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Decreto 654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Clasificación de Ocupaciones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CO" dirty="0"/>
                        <a:t>Por el cual se adiciona la Sección 6 al Capítulo 2 del Título 6 de la Parte 2 del Libro 2 del Decreto 1072 de 2015, Decreto Único Reglamentario del Sector Trabajo, y se adopta la Clasificación Única de Ocupaciones para Colombia - CUOC y se dictan otras disposiciones </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La empresa tiene en cuenta la Clasificación Única de Ocupaciones para </a:t>
                      </a:r>
                      <a:r>
                        <a:rPr lang="es-CO" sz="1500" b="0" u="none" strike="noStrike" kern="1200" dirty="0">
                          <a:solidFill>
                            <a:srgbClr val="000000"/>
                          </a:solidFill>
                          <a:effectLst/>
                        </a:rPr>
                        <a:t>sus procesos, metodologías, productos y sistemas de información utilicen clasificaciones ocupacionales, se tendrá en cuenta el plazo hasta junio de 2023.</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4" descr="Home">
            <a:extLst>
              <a:ext uri="{FF2B5EF4-FFF2-40B4-BE49-F238E27FC236}">
                <a16:creationId xmlns:a16="http://schemas.microsoft.com/office/drawing/2014/main" id="{61D8032F-E20A-6B25-54B1-A533A087AB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9947" y="3429000"/>
            <a:ext cx="10511314" cy="271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42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11F03A2-FB6A-0E45-1560-BC0236B580D2}"/>
              </a:ext>
            </a:extLst>
          </p:cNvPr>
          <p:cNvGraphicFramePr>
            <a:graphicFrameLocks noGrp="1"/>
          </p:cNvGraphicFramePr>
          <p:nvPr>
            <p:extLst>
              <p:ext uri="{D42A27DB-BD31-4B8C-83A1-F6EECF244321}">
                <p14:modId xmlns:p14="http://schemas.microsoft.com/office/powerpoint/2010/main" val="3297463070"/>
              </p:ext>
            </p:extLst>
          </p:nvPr>
        </p:nvGraphicFramePr>
        <p:xfrm>
          <a:off x="908438" y="329842"/>
          <a:ext cx="10009771" cy="1988983"/>
        </p:xfrm>
        <a:graphic>
          <a:graphicData uri="http://schemas.openxmlformats.org/drawingml/2006/table">
            <a:tbl>
              <a:tblPr>
                <a:tableStyleId>{69C7853C-536D-4A76-A0AE-DD22124D55A5}</a:tableStyleId>
              </a:tblPr>
              <a:tblGrid>
                <a:gridCol w="1797103">
                  <a:extLst>
                    <a:ext uri="{9D8B030D-6E8A-4147-A177-3AD203B41FA5}">
                      <a16:colId xmlns:a16="http://schemas.microsoft.com/office/drawing/2014/main" val="37908183"/>
                    </a:ext>
                  </a:extLst>
                </a:gridCol>
                <a:gridCol w="1508450">
                  <a:extLst>
                    <a:ext uri="{9D8B030D-6E8A-4147-A177-3AD203B41FA5}">
                      <a16:colId xmlns:a16="http://schemas.microsoft.com/office/drawing/2014/main" val="1875907923"/>
                    </a:ext>
                  </a:extLst>
                </a:gridCol>
                <a:gridCol w="2914472">
                  <a:extLst>
                    <a:ext uri="{9D8B030D-6E8A-4147-A177-3AD203B41FA5}">
                      <a16:colId xmlns:a16="http://schemas.microsoft.com/office/drawing/2014/main" val="1344479782"/>
                    </a:ext>
                  </a:extLst>
                </a:gridCol>
                <a:gridCol w="378974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Ley 2209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Acoso Laboral</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CO" sz="1800" b="0" kern="1200" dirty="0">
                          <a:solidFill>
                            <a:schemeClr val="dk1"/>
                          </a:solidFill>
                          <a:effectLst/>
                        </a:rPr>
                        <a:t>Por medio del cual se modifica el artículo 18 de la Ley 1010 de 2006 (modifica el tiempo de caducidad de las acciones derivadas del acoso laboral en Colombia)</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La empresa tiene en cuenta que el  plazo de l</a:t>
                      </a:r>
                      <a:r>
                        <a:rPr lang="es-CO" sz="1500" b="0" u="none" strike="noStrike" kern="1200" dirty="0">
                          <a:solidFill>
                            <a:srgbClr val="000000"/>
                          </a:solidFill>
                          <a:effectLst/>
                        </a:rPr>
                        <a:t>as acciones derivadas del acoso laboral caducarán en tres (3) años a partir de la fecha en que hayan ocurrido las conductas de acoso laboral.</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Significado de Acoso laboral - Qué es, Definición y Concepto">
            <a:extLst>
              <a:ext uri="{FF2B5EF4-FFF2-40B4-BE49-F238E27FC236}">
                <a16:creationId xmlns:a16="http://schemas.microsoft.com/office/drawing/2014/main" id="{0D5C9F98-5D36-81FD-FC70-549DDD9DCD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0099" y="2609071"/>
            <a:ext cx="4257053" cy="3860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80409D15-EE61-51B2-4251-5F3921784018}"/>
              </a:ext>
            </a:extLst>
          </p:cNvPr>
          <p:cNvSpPr txBox="1"/>
          <p:nvPr/>
        </p:nvSpPr>
        <p:spPr>
          <a:xfrm>
            <a:off x="6387152" y="3877455"/>
            <a:ext cx="3445329"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419" sz="8800" b="1" i="0" u="none" strike="noStrike" kern="1200" dirty="0">
                <a:ln/>
                <a:solidFill>
                  <a:schemeClr val="accent3"/>
                </a:solidFill>
                <a:latin typeface="Calibri" panose="020F0502020204030204" pitchFamily="34" charset="0"/>
                <a:ea typeface="+mn-ea"/>
                <a:cs typeface="+mn-cs"/>
              </a:rPr>
              <a:t>3 años</a:t>
            </a:r>
            <a:endParaRPr lang="es-CO" sz="8800" b="1" dirty="0">
              <a:ln/>
              <a:solidFill>
                <a:schemeClr val="accent3"/>
              </a:solidFill>
            </a:endParaRPr>
          </a:p>
        </p:txBody>
      </p:sp>
    </p:spTree>
    <p:extLst>
      <p:ext uri="{BB962C8B-B14F-4D97-AF65-F5344CB8AC3E}">
        <p14:creationId xmlns:p14="http://schemas.microsoft.com/office/powerpoint/2010/main" val="47757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D59DB67-3A5E-5CB2-42B9-10A5EF668819}"/>
              </a:ext>
            </a:extLst>
          </p:cNvPr>
          <p:cNvGraphicFramePr>
            <a:graphicFrameLocks noGrp="1"/>
          </p:cNvGraphicFramePr>
          <p:nvPr>
            <p:extLst>
              <p:ext uri="{D42A27DB-BD31-4B8C-83A1-F6EECF244321}">
                <p14:modId xmlns:p14="http://schemas.microsoft.com/office/powerpoint/2010/main" val="501581626"/>
              </p:ext>
            </p:extLst>
          </p:nvPr>
        </p:nvGraphicFramePr>
        <p:xfrm>
          <a:off x="1017620" y="411729"/>
          <a:ext cx="9805055" cy="1944216"/>
        </p:xfrm>
        <a:graphic>
          <a:graphicData uri="http://schemas.openxmlformats.org/drawingml/2006/table">
            <a:tbl>
              <a:tblPr>
                <a:tableStyleId>{69C7853C-536D-4A76-A0AE-DD22124D55A5}</a:tableStyleId>
              </a:tblPr>
              <a:tblGrid>
                <a:gridCol w="1760349">
                  <a:extLst>
                    <a:ext uri="{9D8B030D-6E8A-4147-A177-3AD203B41FA5}">
                      <a16:colId xmlns:a16="http://schemas.microsoft.com/office/drawing/2014/main" val="37908183"/>
                    </a:ext>
                  </a:extLst>
                </a:gridCol>
                <a:gridCol w="1477600">
                  <a:extLst>
                    <a:ext uri="{9D8B030D-6E8A-4147-A177-3AD203B41FA5}">
                      <a16:colId xmlns:a16="http://schemas.microsoft.com/office/drawing/2014/main" val="1875907923"/>
                    </a:ext>
                  </a:extLst>
                </a:gridCol>
                <a:gridCol w="2854867">
                  <a:extLst>
                    <a:ext uri="{9D8B030D-6E8A-4147-A177-3AD203B41FA5}">
                      <a16:colId xmlns:a16="http://schemas.microsoft.com/office/drawing/2014/main" val="1344479782"/>
                    </a:ext>
                  </a:extLst>
                </a:gridCol>
                <a:gridCol w="3712239">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678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el cual se actualiza la Tabla de Clasificación de Actividades Económicas para el Sistema General de Riesgos Laborales y se dictan otras disposiciones</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Se tienen en cuenta la clasificación de la actividad económica para el nivel de riesgo de la ARL.</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Clases de riesgo para cotización en la ARL según actividad económica">
            <a:extLst>
              <a:ext uri="{FF2B5EF4-FFF2-40B4-BE49-F238E27FC236}">
                <a16:creationId xmlns:a16="http://schemas.microsoft.com/office/drawing/2014/main" id="{01B2CD6C-6B6C-5C48-7A8C-D8B98F3A01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1916" y="2494128"/>
            <a:ext cx="3845116" cy="21461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ecreto 1607 de 2002, por el cual se modifica la tabla de clasificación de actividades  económicas para el Sistema General de Riesgos Profesionales y se dictan  otras disposiciones - Seguridad y Salud">
            <a:extLst>
              <a:ext uri="{FF2B5EF4-FFF2-40B4-BE49-F238E27FC236}">
                <a16:creationId xmlns:a16="http://schemas.microsoft.com/office/drawing/2014/main" id="{60F064DC-69FC-2771-65C9-2A016CA43CB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7620" y="4640239"/>
            <a:ext cx="10610273" cy="180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3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5490002-46CD-5F0B-447B-D00296F3DBD9}"/>
              </a:ext>
            </a:extLst>
          </p:cNvPr>
          <p:cNvGraphicFramePr>
            <a:graphicFrameLocks noGrp="1"/>
          </p:cNvGraphicFramePr>
          <p:nvPr>
            <p:extLst>
              <p:ext uri="{D42A27DB-BD31-4B8C-83A1-F6EECF244321}">
                <p14:modId xmlns:p14="http://schemas.microsoft.com/office/powerpoint/2010/main" val="3387937459"/>
              </p:ext>
            </p:extLst>
          </p:nvPr>
        </p:nvGraphicFramePr>
        <p:xfrm>
          <a:off x="969784" y="468548"/>
          <a:ext cx="9989367" cy="5920903"/>
        </p:xfrm>
        <a:graphic>
          <a:graphicData uri="http://schemas.openxmlformats.org/drawingml/2006/table">
            <a:tbl>
              <a:tblPr>
                <a:tableStyleId>{69C7853C-536D-4A76-A0AE-DD22124D55A5}</a:tableStyleId>
              </a:tblPr>
              <a:tblGrid>
                <a:gridCol w="1491339">
                  <a:extLst>
                    <a:ext uri="{9D8B030D-6E8A-4147-A177-3AD203B41FA5}">
                      <a16:colId xmlns:a16="http://schemas.microsoft.com/office/drawing/2014/main" val="37908183"/>
                    </a:ext>
                  </a:extLst>
                </a:gridCol>
                <a:gridCol w="1329069">
                  <a:extLst>
                    <a:ext uri="{9D8B030D-6E8A-4147-A177-3AD203B41FA5}">
                      <a16:colId xmlns:a16="http://schemas.microsoft.com/office/drawing/2014/main" val="1875907923"/>
                    </a:ext>
                  </a:extLst>
                </a:gridCol>
                <a:gridCol w="2883829">
                  <a:extLst>
                    <a:ext uri="{9D8B030D-6E8A-4147-A177-3AD203B41FA5}">
                      <a16:colId xmlns:a16="http://schemas.microsoft.com/office/drawing/2014/main" val="1344479782"/>
                    </a:ext>
                  </a:extLst>
                </a:gridCol>
                <a:gridCol w="4285130">
                  <a:extLst>
                    <a:ext uri="{9D8B030D-6E8A-4147-A177-3AD203B41FA5}">
                      <a16:colId xmlns:a16="http://schemas.microsoft.com/office/drawing/2014/main" val="3240994636"/>
                    </a:ext>
                  </a:extLst>
                </a:gridCol>
              </a:tblGrid>
              <a:tr h="333538">
                <a:tc>
                  <a:txBody>
                    <a:bodyPr/>
                    <a:lstStyle/>
                    <a:p>
                      <a:pPr algn="ctr" fontAlgn="b"/>
                      <a:r>
                        <a:rPr lang="es-419" sz="1400" b="1"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b="1"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b="1"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b="1"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dirty="0">
                          <a:effectLst/>
                        </a:rPr>
                        <a:t>Decreto 655 del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el cual se imparten instrucciones en virtud de la emergencia sanitaria generada por la pandemia del Coronavirus COVID-19, y el mantenimiento del orden público, se decreta el aislamiento selectivo, distanciamiento individual responsable y reactivación económica segura.</a:t>
                      </a:r>
                    </a:p>
                    <a:p>
                      <a:pPr algn="l" fontAlgn="b"/>
                      <a:r>
                        <a:rPr lang="es-419" sz="1600" b="0" u="none" strike="noStrike" dirty="0">
                          <a:solidFill>
                            <a:srgbClr val="000000"/>
                          </a:solidFill>
                          <a:effectLst/>
                        </a:rPr>
                        <a:t>Deroga </a:t>
                      </a:r>
                      <a:r>
                        <a:rPr lang="es-419" sz="1600" dirty="0">
                          <a:effectLst/>
                        </a:rPr>
                        <a:t>el decreto 1615 de 2021</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342900" indent="-342900" algn="l" fontAlgn="b">
                        <a:buFont typeface="+mj-lt"/>
                        <a:buAutoNum type="arabicPeriod"/>
                      </a:pPr>
                      <a:r>
                        <a:rPr lang="es-419" sz="1300" b="0" u="none" strike="noStrike" kern="1200" dirty="0">
                          <a:solidFill>
                            <a:srgbClr val="000000"/>
                          </a:solidFill>
                          <a:effectLst/>
                        </a:rPr>
                        <a:t>Se autoriza retirar el uso obligatorio del tapabocas en espacios cerrados con excepción de los servicios de salud, los hogares geriátricos y el transporte de personas en todas sus modalidades, para los municipios con una cobertura de vacunación mayor al 70% con esquemas completos y al menos el 40% de las dosis de refuerzo.</a:t>
                      </a:r>
                    </a:p>
                    <a:p>
                      <a:pPr marL="342900" indent="-342900" algn="l" fontAlgn="b">
                        <a:buFont typeface="+mj-lt"/>
                        <a:buAutoNum type="arabicPeriod"/>
                      </a:pPr>
                      <a:r>
                        <a:rPr lang="es-419" sz="1300" b="0" u="none" strike="noStrike" kern="1200" dirty="0">
                          <a:solidFill>
                            <a:srgbClr val="000000"/>
                          </a:solidFill>
                          <a:effectLst/>
                        </a:rPr>
                        <a:t>Las entidades territoriales no podrán adicionar a los protocolos de bioseguridad la presentación obligatoria del carné de vacunación contra el covid-19 o certificado digital de vacunación en el que se evidencie el inicio del esquema de vacunación, como requisito de ingreso a eventos presenciales de carácter público o privado.</a:t>
                      </a:r>
                    </a:p>
                    <a:p>
                      <a:pPr marL="342900" indent="-342900" algn="l" fontAlgn="b">
                        <a:buFont typeface="+mj-lt"/>
                        <a:buAutoNum type="arabicPeriod"/>
                      </a:pPr>
                      <a:r>
                        <a:rPr lang="es-419" sz="1300" b="0" u="none" strike="noStrike" kern="1200" dirty="0">
                          <a:solidFill>
                            <a:srgbClr val="000000"/>
                          </a:solidFill>
                          <a:effectLst/>
                        </a:rPr>
                        <a:t>Todas las personas que permanezcan en el territorio nacional deberán cumplir con los protocolos de bioseguridad.</a:t>
                      </a:r>
                    </a:p>
                    <a:p>
                      <a:pPr marL="342900" indent="-342900" algn="l" fontAlgn="b">
                        <a:buFont typeface="+mj-lt"/>
                        <a:buAutoNum type="arabicPeriod"/>
                      </a:pPr>
                      <a:r>
                        <a:rPr lang="es-419" sz="1300" b="0" u="none" strike="noStrike" kern="1200" dirty="0">
                          <a:solidFill>
                            <a:srgbClr val="000000"/>
                          </a:solidFill>
                          <a:effectLst/>
                        </a:rPr>
                        <a:t>En ningún municipio del territorio nacional se podrá decretar toque de queda o restricciones horarias de movilidad como medida sanitaria para mitigar la pandemia ocasionada por el COVID-19.</a:t>
                      </a:r>
                    </a:p>
                    <a:p>
                      <a:pPr marL="342900" indent="-342900" algn="l" fontAlgn="b">
                        <a:buFont typeface="+mj-lt"/>
                        <a:buAutoNum type="arabicPeriod"/>
                      </a:pPr>
                      <a:r>
                        <a:rPr lang="es-419" sz="1300" b="0" u="none" strike="noStrike" kern="1200" dirty="0">
                          <a:solidFill>
                            <a:srgbClr val="000000"/>
                          </a:solidFill>
                          <a:effectLst/>
                        </a:rPr>
                        <a:t>Los hoteles, los establecimientos de la industria gastronómica, y parques no serán incluidos en los casos en que se implemente la medida de pico y cédula.</a:t>
                      </a:r>
                    </a:p>
                    <a:p>
                      <a:pPr marL="342900" indent="-342900" algn="l" fontAlgn="b">
                        <a:buFont typeface="+mj-lt"/>
                        <a:buAutoNum type="arabicPeriod"/>
                      </a:pPr>
                      <a:r>
                        <a:rPr lang="es-419" sz="1300" b="0" u="none" strike="noStrike" kern="1200" dirty="0">
                          <a:solidFill>
                            <a:srgbClr val="000000"/>
                          </a:solidFill>
                          <a:effectLst/>
                        </a:rPr>
                        <a:t>Las entidades del sector público y privado para el cumplimiento de sus funciones podrán establecer las modalidades como el teletrabajo, trabajo remoto y trabajo en casa u otras similares de acuerdo con sus necesidades.</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sp>
        <p:nvSpPr>
          <p:cNvPr id="3" name="CuadroTexto 2">
            <a:extLst>
              <a:ext uri="{FF2B5EF4-FFF2-40B4-BE49-F238E27FC236}">
                <a16:creationId xmlns:a16="http://schemas.microsoft.com/office/drawing/2014/main" id="{496053B5-1625-875B-B19E-7A652D069256}"/>
              </a:ext>
            </a:extLst>
          </p:cNvPr>
          <p:cNvSpPr txBox="1"/>
          <p:nvPr/>
        </p:nvSpPr>
        <p:spPr>
          <a:xfrm rot="18930086">
            <a:off x="3059946" y="2705725"/>
            <a:ext cx="6806962" cy="1446550"/>
          </a:xfrm>
          <a:prstGeom prst="rect">
            <a:avLst/>
          </a:prstGeom>
          <a:noFill/>
        </p:spPr>
        <p:txBody>
          <a:bodyPr wrap="square" rtlCol="0">
            <a:spAutoFit/>
          </a:bodyPr>
          <a:lstStyle/>
          <a:p>
            <a:pPr algn="ctr"/>
            <a:r>
              <a:rPr lang="es-419" sz="8800" b="1" dirty="0">
                <a:ln w="22225">
                  <a:solidFill>
                    <a:srgbClr val="CC0000"/>
                  </a:solidFill>
                  <a:prstDash val="solid"/>
                </a:ln>
                <a:solidFill>
                  <a:srgbClr val="C00000"/>
                </a:solidFill>
              </a:rPr>
              <a:t>DEROGADA</a:t>
            </a:r>
          </a:p>
        </p:txBody>
      </p:sp>
    </p:spTree>
    <p:extLst>
      <p:ext uri="{BB962C8B-B14F-4D97-AF65-F5344CB8AC3E}">
        <p14:creationId xmlns:p14="http://schemas.microsoft.com/office/powerpoint/2010/main" val="4211868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12CBFAA-0F69-0C00-AC89-9C463A373BFC}"/>
              </a:ext>
            </a:extLst>
          </p:cNvPr>
          <p:cNvGraphicFramePr>
            <a:graphicFrameLocks noGrp="1"/>
          </p:cNvGraphicFramePr>
          <p:nvPr>
            <p:extLst>
              <p:ext uri="{D42A27DB-BD31-4B8C-83A1-F6EECF244321}">
                <p14:modId xmlns:p14="http://schemas.microsoft.com/office/powerpoint/2010/main" val="3666516307"/>
              </p:ext>
            </p:extLst>
          </p:nvPr>
        </p:nvGraphicFramePr>
        <p:xfrm>
          <a:off x="983432" y="188640"/>
          <a:ext cx="9934778" cy="3314863"/>
        </p:xfrm>
        <a:graphic>
          <a:graphicData uri="http://schemas.openxmlformats.org/drawingml/2006/table">
            <a:tbl>
              <a:tblPr>
                <a:tableStyleId>{69C7853C-536D-4A76-A0AE-DD22124D55A5}</a:tableStyleId>
              </a:tblPr>
              <a:tblGrid>
                <a:gridCol w="1473165">
                  <a:extLst>
                    <a:ext uri="{9D8B030D-6E8A-4147-A177-3AD203B41FA5}">
                      <a16:colId xmlns:a16="http://schemas.microsoft.com/office/drawing/2014/main" val="37908183"/>
                    </a:ext>
                  </a:extLst>
                </a:gridCol>
                <a:gridCol w="1555845">
                  <a:extLst>
                    <a:ext uri="{9D8B030D-6E8A-4147-A177-3AD203B41FA5}">
                      <a16:colId xmlns:a16="http://schemas.microsoft.com/office/drawing/2014/main" val="1875907923"/>
                    </a:ext>
                  </a:extLst>
                </a:gridCol>
                <a:gridCol w="2702257">
                  <a:extLst>
                    <a:ext uri="{9D8B030D-6E8A-4147-A177-3AD203B41FA5}">
                      <a16:colId xmlns:a16="http://schemas.microsoft.com/office/drawing/2014/main" val="1344479782"/>
                    </a:ext>
                  </a:extLst>
                </a:gridCol>
                <a:gridCol w="4203511">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692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medio de la cual se adopta el protocolo general de bioseguridad.  Deroga la </a:t>
                      </a:r>
                      <a:r>
                        <a:rPr lang="es-419" sz="1600" dirty="0">
                          <a:effectLst/>
                        </a:rPr>
                        <a:t>Res. 991, 0843,1123,2157 del 2021 y la res 350 y 111 del 2022</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Se continua con la implementación de las medidas generales: Lavado e higiene de manos; Distanciamiento físico; Ventilación adecuada; Autocuidado, Comunicación del riesgo y cuidado de la salud.</a:t>
                      </a:r>
                    </a:p>
                    <a:p>
                      <a:pPr algn="l" fontAlgn="b"/>
                      <a:r>
                        <a:rPr lang="es-419" sz="1500" b="0" u="none" strike="noStrike" kern="1200" dirty="0">
                          <a:solidFill>
                            <a:srgbClr val="000000"/>
                          </a:solidFill>
                          <a:effectLst/>
                        </a:rPr>
                        <a:t>No será exigible el uso del tapabocas en espacios abiertos o cerrados, siempre que haya una vacunación mayor al 70% de la ciudad. Con excepción de los servicios de salud, los hogares geriátricos y el transporte de personas en todas sus modalidades.</a:t>
                      </a:r>
                    </a:p>
                    <a:p>
                      <a:pPr algn="l" fontAlgn="b"/>
                      <a:r>
                        <a:rPr lang="es-419" sz="1500" b="0" u="none" strike="noStrike" kern="1200" dirty="0">
                          <a:solidFill>
                            <a:srgbClr val="000000"/>
                          </a:solidFill>
                          <a:effectLst/>
                        </a:rPr>
                        <a:t>Se recomienda el uso permanente del tapabocas quirúrgico en personas con comorbilidades, cuadros respiratorios, así como en aquellas no vacunadas. </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AmCham Colombia- Gobierno de Colombia levanta uso de tapabocas obligatorio  en espacios públicos">
            <a:extLst>
              <a:ext uri="{FF2B5EF4-FFF2-40B4-BE49-F238E27FC236}">
                <a16:creationId xmlns:a16="http://schemas.microsoft.com/office/drawing/2014/main" id="{ED85741F-925E-A33F-A7F7-8AA811889A33}"/>
              </a:ext>
            </a:extLst>
          </p:cNvPr>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1305" y="3585391"/>
            <a:ext cx="3903829" cy="2927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8F27E00-7AF9-229B-48F2-136A7349E79F}"/>
              </a:ext>
            </a:extLst>
          </p:cNvPr>
          <p:cNvSpPr txBox="1"/>
          <p:nvPr/>
        </p:nvSpPr>
        <p:spPr>
          <a:xfrm rot="18930086">
            <a:off x="3059946" y="2705725"/>
            <a:ext cx="6806962" cy="1446550"/>
          </a:xfrm>
          <a:prstGeom prst="rect">
            <a:avLst/>
          </a:prstGeom>
          <a:noFill/>
        </p:spPr>
        <p:txBody>
          <a:bodyPr wrap="square" rtlCol="0">
            <a:spAutoFit/>
          </a:bodyPr>
          <a:lstStyle/>
          <a:p>
            <a:pPr algn="ctr"/>
            <a:r>
              <a:rPr lang="es-419" sz="8800" b="1" dirty="0">
                <a:ln w="22225">
                  <a:solidFill>
                    <a:srgbClr val="CC0000"/>
                  </a:solidFill>
                  <a:prstDash val="solid"/>
                </a:ln>
                <a:solidFill>
                  <a:srgbClr val="C00000"/>
                </a:solidFill>
              </a:rPr>
              <a:t>DEROGADA</a:t>
            </a:r>
          </a:p>
        </p:txBody>
      </p:sp>
    </p:spTree>
    <p:extLst>
      <p:ext uri="{BB962C8B-B14F-4D97-AF65-F5344CB8AC3E}">
        <p14:creationId xmlns:p14="http://schemas.microsoft.com/office/powerpoint/2010/main" val="3195474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 Manual del Inspector by st_empresas - Issuu">
            <a:extLst>
              <a:ext uri="{FF2B5EF4-FFF2-40B4-BE49-F238E27FC236}">
                <a16:creationId xmlns:a16="http://schemas.microsoft.com/office/drawing/2014/main" id="{A2783159-8E3B-A3E1-2B78-7D9091F385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0473" y="955343"/>
            <a:ext cx="3763414" cy="49131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350C2715-D60E-E5E0-3B90-9C839BD9992D}"/>
              </a:ext>
            </a:extLst>
          </p:cNvPr>
          <p:cNvGraphicFramePr>
            <a:graphicFrameLocks noGrp="1"/>
          </p:cNvGraphicFramePr>
          <p:nvPr>
            <p:extLst>
              <p:ext uri="{D42A27DB-BD31-4B8C-83A1-F6EECF244321}">
                <p14:modId xmlns:p14="http://schemas.microsoft.com/office/powerpoint/2010/main" val="1342911323"/>
              </p:ext>
            </p:extLst>
          </p:nvPr>
        </p:nvGraphicFramePr>
        <p:xfrm>
          <a:off x="4476465" y="1760806"/>
          <a:ext cx="7206018" cy="3336387"/>
        </p:xfrm>
        <a:graphic>
          <a:graphicData uri="http://schemas.openxmlformats.org/drawingml/2006/table">
            <a:tbl>
              <a:tblPr>
                <a:tableStyleId>{284E427A-3D55-4303-BF80-6455036E1DE7}</a:tableStyleId>
              </a:tblPr>
              <a:tblGrid>
                <a:gridCol w="1293732">
                  <a:extLst>
                    <a:ext uri="{9D8B030D-6E8A-4147-A177-3AD203B41FA5}">
                      <a16:colId xmlns:a16="http://schemas.microsoft.com/office/drawing/2014/main" val="37908183"/>
                    </a:ext>
                  </a:extLst>
                </a:gridCol>
                <a:gridCol w="1085930">
                  <a:extLst>
                    <a:ext uri="{9D8B030D-6E8A-4147-A177-3AD203B41FA5}">
                      <a16:colId xmlns:a16="http://schemas.microsoft.com/office/drawing/2014/main" val="1875907923"/>
                    </a:ext>
                  </a:extLst>
                </a:gridCol>
                <a:gridCol w="2098124">
                  <a:extLst>
                    <a:ext uri="{9D8B030D-6E8A-4147-A177-3AD203B41FA5}">
                      <a16:colId xmlns:a16="http://schemas.microsoft.com/office/drawing/2014/main" val="1344479782"/>
                    </a:ext>
                  </a:extLst>
                </a:gridCol>
                <a:gridCol w="2728232">
                  <a:extLst>
                    <a:ext uri="{9D8B030D-6E8A-4147-A177-3AD203B41FA5}">
                      <a16:colId xmlns:a16="http://schemas.microsoft.com/office/drawing/2014/main" val="3240994636"/>
                    </a:ext>
                  </a:extLst>
                </a:gridCol>
              </a:tblGrid>
              <a:tr h="572371">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2764016">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Resolución 1043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Autoridades en materia laboral</a:t>
                      </a:r>
                    </a:p>
                  </a:txBody>
                  <a:tcPr marL="9525" marR="9525" marT="9525" marB="0" anchor="ctr"/>
                </a:tc>
                <a:tc>
                  <a:txBody>
                    <a:bodyPr/>
                    <a:lstStyle/>
                    <a:p>
                      <a:pPr algn="l" fontAlgn="b"/>
                      <a:r>
                        <a:rPr lang="es-419" sz="1600" b="0" i="0" u="none" strike="noStrike" dirty="0">
                          <a:solidFill>
                            <a:srgbClr val="000000"/>
                          </a:solidFill>
                          <a:effectLst/>
                          <a:latin typeface="Calibri" panose="020F0502020204030204" pitchFamily="34" charset="0"/>
                        </a:rPr>
                        <a:t>Por la cual se asignan las funciones de las Direcciones Territoriales, Oficinas Especiales e Inspecciones de Trabajo en materia de la atención al ciudadano y trámites y se dictan otras disposiciones</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Norma informativa para las funciones del Grupo de Atención al Ciudadano y Trámites del Ministerio de Trabajo, en especial para atención de conflictos en material laboral, asuntos relacionados con los sindicatos y visitas a las instalaciones.</a:t>
                      </a:r>
                    </a:p>
                  </a:txBody>
                  <a:tcPr marL="9525" marR="9525" marT="9525" marB="0" anchor="ctr"/>
                </a:tc>
                <a:extLst>
                  <a:ext uri="{0D108BD9-81ED-4DB2-BD59-A6C34878D82A}">
                    <a16:rowId xmlns:a16="http://schemas.microsoft.com/office/drawing/2014/main" val="3079747958"/>
                  </a:ext>
                </a:extLst>
              </a:tr>
            </a:tbl>
          </a:graphicData>
        </a:graphic>
      </p:graphicFrame>
    </p:spTree>
    <p:extLst>
      <p:ext uri="{BB962C8B-B14F-4D97-AF65-F5344CB8AC3E}">
        <p14:creationId xmlns:p14="http://schemas.microsoft.com/office/powerpoint/2010/main" val="276837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5EC00D1-47B2-5919-F0BC-424B74D8106C}"/>
              </a:ext>
            </a:extLst>
          </p:cNvPr>
          <p:cNvGraphicFramePr>
            <a:graphicFrameLocks noGrp="1"/>
          </p:cNvGraphicFramePr>
          <p:nvPr>
            <p:extLst>
              <p:ext uri="{D42A27DB-BD31-4B8C-83A1-F6EECF244321}">
                <p14:modId xmlns:p14="http://schemas.microsoft.com/office/powerpoint/2010/main" val="68695738"/>
              </p:ext>
            </p:extLst>
          </p:nvPr>
        </p:nvGraphicFramePr>
        <p:xfrm>
          <a:off x="983432" y="188640"/>
          <a:ext cx="9962073" cy="2049943"/>
        </p:xfrm>
        <a:graphic>
          <a:graphicData uri="http://schemas.openxmlformats.org/drawingml/2006/table">
            <a:tbl>
              <a:tblPr>
                <a:tableStyleId>{69C7853C-536D-4A76-A0AE-DD22124D55A5}</a:tableStyleId>
              </a:tblPr>
              <a:tblGrid>
                <a:gridCol w="1788540">
                  <a:extLst>
                    <a:ext uri="{9D8B030D-6E8A-4147-A177-3AD203B41FA5}">
                      <a16:colId xmlns:a16="http://schemas.microsoft.com/office/drawing/2014/main" val="37908183"/>
                    </a:ext>
                  </a:extLst>
                </a:gridCol>
                <a:gridCol w="1501262">
                  <a:extLst>
                    <a:ext uri="{9D8B030D-6E8A-4147-A177-3AD203B41FA5}">
                      <a16:colId xmlns:a16="http://schemas.microsoft.com/office/drawing/2014/main" val="1875907923"/>
                    </a:ext>
                  </a:extLst>
                </a:gridCol>
                <a:gridCol w="2900584">
                  <a:extLst>
                    <a:ext uri="{9D8B030D-6E8A-4147-A177-3AD203B41FA5}">
                      <a16:colId xmlns:a16="http://schemas.microsoft.com/office/drawing/2014/main" val="1344479782"/>
                    </a:ext>
                  </a:extLst>
                </a:gridCol>
                <a:gridCol w="377168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Decreto 649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Trabajo en casa </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el cual se adiciona la Sección 7 al Capítulo 6 del Título 1 de la Parte 2 del libro 2 del Decreto 1072 de 2015, Único Reglamentario del Sector Trabajo, relacionado con la habilitación del trabajo en casa</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La empresa tiene en cuenta el procedimiento que se debe seguir para la habilitación del trabajo en casa, así como las obligaciones de los trabajadores, de la empresa y de la ARL. También se regula el trabajo en casa desde el extranjero.</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Decreto 649 de 2022: Últimas noticias, fotos, videos, artículos de opinión  de Decreto 649 de 2022 | EL ESPECTADOR">
            <a:extLst>
              <a:ext uri="{FF2B5EF4-FFF2-40B4-BE49-F238E27FC236}">
                <a16:creationId xmlns:a16="http://schemas.microsoft.com/office/drawing/2014/main" id="{3913B448-516E-47BD-3884-3B72A34020C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4608" y="2322960"/>
            <a:ext cx="6102783" cy="4030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24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FDFA437-9630-0071-9B69-C31D6D1C7359}"/>
              </a:ext>
            </a:extLst>
          </p:cNvPr>
          <p:cNvGraphicFramePr>
            <a:graphicFrameLocks noGrp="1"/>
          </p:cNvGraphicFramePr>
          <p:nvPr>
            <p:extLst>
              <p:ext uri="{D42A27DB-BD31-4B8C-83A1-F6EECF244321}">
                <p14:modId xmlns:p14="http://schemas.microsoft.com/office/powerpoint/2010/main" val="1791494839"/>
              </p:ext>
            </p:extLst>
          </p:nvPr>
        </p:nvGraphicFramePr>
        <p:xfrm>
          <a:off x="983432" y="188640"/>
          <a:ext cx="9934777" cy="2293783"/>
        </p:xfrm>
        <a:graphic>
          <a:graphicData uri="http://schemas.openxmlformats.org/drawingml/2006/table">
            <a:tbl>
              <a:tblPr>
                <a:tableStyleId>{69C7853C-536D-4A76-A0AE-DD22124D55A5}</a:tableStyleId>
              </a:tblPr>
              <a:tblGrid>
                <a:gridCol w="1783639">
                  <a:extLst>
                    <a:ext uri="{9D8B030D-6E8A-4147-A177-3AD203B41FA5}">
                      <a16:colId xmlns:a16="http://schemas.microsoft.com/office/drawing/2014/main" val="37908183"/>
                    </a:ext>
                  </a:extLst>
                </a:gridCol>
                <a:gridCol w="1497149">
                  <a:extLst>
                    <a:ext uri="{9D8B030D-6E8A-4147-A177-3AD203B41FA5}">
                      <a16:colId xmlns:a16="http://schemas.microsoft.com/office/drawing/2014/main" val="1875907923"/>
                    </a:ext>
                  </a:extLst>
                </a:gridCol>
                <a:gridCol w="2892636">
                  <a:extLst>
                    <a:ext uri="{9D8B030D-6E8A-4147-A177-3AD203B41FA5}">
                      <a16:colId xmlns:a16="http://schemas.microsoft.com/office/drawing/2014/main" val="1344479782"/>
                    </a:ext>
                  </a:extLst>
                </a:gridCol>
                <a:gridCol w="3761353">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Decreto 555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Trabajo remoto</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el cual se adiciona la Sección 6 al Capítulo 6 del Título 1, Parte 2, Libro 2 del Decreto 1072 de 2015, Único Reglamentario del Sector Trabajo, y se reglamenta el artículo 17 de la Ley 2069 de 2020, y la Ley 2121 de 2021 y se regula el trabajo remoto</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La empresa tiene en cuenta el procedimiento para establecer el trabajo remoto, si se adopta esta modalidad. Se definen las obligaciones de los trabajadores, de la empresa y de la ARL. </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Decreto 555 de 2022, reglamentación del trabajo remoto - OCH Group Colombia  - Consultoría Empresarial">
            <a:extLst>
              <a:ext uri="{FF2B5EF4-FFF2-40B4-BE49-F238E27FC236}">
                <a16:creationId xmlns:a16="http://schemas.microsoft.com/office/drawing/2014/main" id="{8523C3CD-4513-ADD9-4228-4D5FDADF73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3590" y="2585352"/>
            <a:ext cx="5324819" cy="3988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18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EC160B-594C-6B6C-6168-E749954C1EFE}"/>
              </a:ext>
            </a:extLst>
          </p:cNvPr>
          <p:cNvSpPr txBox="1"/>
          <p:nvPr/>
        </p:nvSpPr>
        <p:spPr>
          <a:xfrm>
            <a:off x="2002885" y="505122"/>
            <a:ext cx="8901675" cy="5570756"/>
          </a:xfrm>
          <a:prstGeom prst="rect">
            <a:avLst/>
          </a:prstGeom>
          <a:noFill/>
        </p:spPr>
        <p:txBody>
          <a:bodyPr wrap="square">
            <a:spAutoFit/>
          </a:bodyPr>
          <a:lstStyle/>
          <a:p>
            <a:r>
              <a:rPr lang="es-419" sz="3200" dirty="0">
                <a:solidFill>
                  <a:schemeClr val="accent1"/>
                </a:solidFill>
                <a:latin typeface="+mj-lt"/>
                <a:ea typeface="+mj-ea"/>
                <a:cs typeface="+mj-cs"/>
              </a:rPr>
              <a:t>Resolución 419 de 2022</a:t>
            </a:r>
          </a:p>
          <a:p>
            <a:endParaRPr lang="es-419" dirty="0"/>
          </a:p>
          <a:p>
            <a:r>
              <a:rPr lang="es-419" dirty="0"/>
              <a:t>La Resolución 419 de 2022 modifica las condiciones de aplicación de segundad dosis y refuerzos de la vacuna para COVID-19. </a:t>
            </a:r>
          </a:p>
          <a:p>
            <a:endParaRPr lang="es-419" dirty="0"/>
          </a:p>
          <a:p>
            <a:r>
              <a:rPr lang="es-419" dirty="0"/>
              <a:t>	ANÁLISIS RESOLUCIÓN 419 DE 2022</a:t>
            </a:r>
          </a:p>
          <a:p>
            <a:endParaRPr lang="es-419" dirty="0"/>
          </a:p>
          <a:p>
            <a:r>
              <a:rPr lang="es-419" dirty="0"/>
              <a:t>Aunque la Resolución 419 de 2022 no es una norma de riesgos laborales que deba ir en la matriz legal de la empresa, es importante que los prevencionistas conozcan su contenido para poder dar respuesta a las inquietudes de los trabajadores sobre vacunación.</a:t>
            </a:r>
          </a:p>
          <a:p>
            <a:endParaRPr lang="es-419" dirty="0"/>
          </a:p>
          <a:p>
            <a:r>
              <a:rPr lang="es-419" dirty="0"/>
              <a:t>Los cambios más importantes son: </a:t>
            </a:r>
          </a:p>
          <a:p>
            <a:r>
              <a:rPr lang="es-419" dirty="0"/>
              <a:t>•	Se incluye la vacuna Janssen en las opciones para dosis de refuerzo.</a:t>
            </a:r>
          </a:p>
          <a:p>
            <a:r>
              <a:rPr lang="es-419" dirty="0"/>
              <a:t>•	Se incluye todo el numeral 8.10 que habla de la segunda dosis con esquema heterólogo, mientras que antes la segunda dosis solo podía ser bajo esquema homólogo. Es decir, que en este momento la primera y segunda dosis podrían ser de laboratorios diferentes de acuerdo con la tabla de la Resolución. </a:t>
            </a:r>
          </a:p>
          <a:p>
            <a:endParaRPr lang="es-419" dirty="0"/>
          </a:p>
          <a:p>
            <a:endParaRPr lang="es-419" dirty="0"/>
          </a:p>
        </p:txBody>
      </p:sp>
    </p:spTree>
    <p:extLst>
      <p:ext uri="{BB962C8B-B14F-4D97-AF65-F5344CB8AC3E}">
        <p14:creationId xmlns:p14="http://schemas.microsoft.com/office/powerpoint/2010/main" val="4179986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AFC62F8-AD93-3CF7-E463-CB5438B46F8E}"/>
              </a:ext>
            </a:extLst>
          </p:cNvPr>
          <p:cNvGraphicFramePr>
            <a:graphicFrameLocks noGrp="1"/>
          </p:cNvGraphicFramePr>
          <p:nvPr>
            <p:extLst>
              <p:ext uri="{D42A27DB-BD31-4B8C-83A1-F6EECF244321}">
                <p14:modId xmlns:p14="http://schemas.microsoft.com/office/powerpoint/2010/main" val="109217253"/>
              </p:ext>
            </p:extLst>
          </p:nvPr>
        </p:nvGraphicFramePr>
        <p:xfrm>
          <a:off x="983432" y="188640"/>
          <a:ext cx="9825595" cy="4229263"/>
        </p:xfrm>
        <a:graphic>
          <a:graphicData uri="http://schemas.openxmlformats.org/drawingml/2006/table">
            <a:tbl>
              <a:tblPr>
                <a:tableStyleId>{69C7853C-536D-4A76-A0AE-DD22124D55A5}</a:tableStyleId>
              </a:tblPr>
              <a:tblGrid>
                <a:gridCol w="1496575">
                  <a:extLst>
                    <a:ext uri="{9D8B030D-6E8A-4147-A177-3AD203B41FA5}">
                      <a16:colId xmlns:a16="http://schemas.microsoft.com/office/drawing/2014/main" val="37908183"/>
                    </a:ext>
                  </a:extLst>
                </a:gridCol>
                <a:gridCol w="1457244">
                  <a:extLst>
                    <a:ext uri="{9D8B030D-6E8A-4147-A177-3AD203B41FA5}">
                      <a16:colId xmlns:a16="http://schemas.microsoft.com/office/drawing/2014/main" val="1875907923"/>
                    </a:ext>
                  </a:extLst>
                </a:gridCol>
                <a:gridCol w="2446566">
                  <a:extLst>
                    <a:ext uri="{9D8B030D-6E8A-4147-A177-3AD203B41FA5}">
                      <a16:colId xmlns:a16="http://schemas.microsoft.com/office/drawing/2014/main" val="1344479782"/>
                    </a:ext>
                  </a:extLst>
                </a:gridCol>
                <a:gridCol w="4425210">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016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Instrucciones para la gestión y mitigación del riesgo en los ambientes de trabajo, en el marco del sistema de gestión de la seguridad y salud en el trabajo, por el contagio de la Covid-19</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Continuar con la implementación del protocolo de bioseguridad especialmente en los siguientes aspectos: 1. Identificar a las personas más vulnerables de complicaciones en su estado de salud. 2. Implementar medidas de prevención y control sanitario ante la ocurrencia de brotes por el COVID-19. 3. Establecer medios de recepción de información para que, los trabajadores y contratistas que se encuentran de manera presencial permanente o semipresencial en las empresas y entidades, informen de manera voluntaria su estado vacunal contra el COVID-19 para la estimación del riesgo de contagio al interior de las locaciones de trabajo. 4. Elaborar el mapa riesgo de acuerdo a la información que se tenga sobre la cobertura de vacunación del personal, como también implementar la reorganización del personal al interior de la entidad para mitigar el riesgo.</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graphicFrame>
        <p:nvGraphicFramePr>
          <p:cNvPr id="3" name="Diagrama 2">
            <a:extLst>
              <a:ext uri="{FF2B5EF4-FFF2-40B4-BE49-F238E27FC236}">
                <a16:creationId xmlns:a16="http://schemas.microsoft.com/office/drawing/2014/main" id="{7D90EFF6-0E07-DF43-2FCC-88B814D42BF3}"/>
              </a:ext>
            </a:extLst>
          </p:cNvPr>
          <p:cNvGraphicFramePr/>
          <p:nvPr>
            <p:extLst>
              <p:ext uri="{D42A27DB-BD31-4B8C-83A1-F6EECF244321}">
                <p14:modId xmlns:p14="http://schemas.microsoft.com/office/powerpoint/2010/main" val="3404180989"/>
              </p:ext>
            </p:extLst>
          </p:nvPr>
        </p:nvGraphicFramePr>
        <p:xfrm>
          <a:off x="2480916" y="4417903"/>
          <a:ext cx="8014212" cy="22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38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2909314494"/>
              </p:ext>
            </p:extLst>
          </p:nvPr>
        </p:nvGraphicFramePr>
        <p:xfrm>
          <a:off x="1067030" y="261430"/>
          <a:ext cx="10873208" cy="17146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Circular 036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Sindicatos</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Lineamientos generales de garantías sindicales para la negociación colectiva con el sector público 2023 decreto 1072 de 2015</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reconoce el permiso sindical que se otorga el Ministerio de Trabajo para la negociación que realiza con los representantes del sector público.</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15C007D3-1058-8CD5-5FC1-ECECEEA37DBB}"/>
              </a:ext>
            </a:extLst>
          </p:cNvPr>
          <p:cNvPicPr>
            <a:picLocks noChangeAspect="1"/>
          </p:cNvPicPr>
          <p:nvPr/>
        </p:nvPicPr>
        <p:blipFill>
          <a:blip r:embed="rId2"/>
          <a:stretch>
            <a:fillRect/>
          </a:stretch>
        </p:blipFill>
        <p:spPr>
          <a:xfrm>
            <a:off x="4097333" y="2351898"/>
            <a:ext cx="5192441" cy="3678568"/>
          </a:xfrm>
          <a:prstGeom prst="rect">
            <a:avLst/>
          </a:prstGeom>
        </p:spPr>
      </p:pic>
    </p:spTree>
    <p:extLst>
      <p:ext uri="{BB962C8B-B14F-4D97-AF65-F5344CB8AC3E}">
        <p14:creationId xmlns:p14="http://schemas.microsoft.com/office/powerpoint/2010/main" val="376172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58C115E-9140-655C-DB5B-2C1D726E12B2}"/>
              </a:ext>
            </a:extLst>
          </p:cNvPr>
          <p:cNvGraphicFramePr>
            <a:graphicFrameLocks noGrp="1"/>
          </p:cNvGraphicFramePr>
          <p:nvPr>
            <p:extLst>
              <p:ext uri="{D42A27DB-BD31-4B8C-83A1-F6EECF244321}">
                <p14:modId xmlns:p14="http://schemas.microsoft.com/office/powerpoint/2010/main" val="1105648632"/>
              </p:ext>
            </p:extLst>
          </p:nvPr>
        </p:nvGraphicFramePr>
        <p:xfrm>
          <a:off x="969784" y="188640"/>
          <a:ext cx="9975720" cy="2263303"/>
        </p:xfrm>
        <a:graphic>
          <a:graphicData uri="http://schemas.openxmlformats.org/drawingml/2006/table">
            <a:tbl>
              <a:tblPr>
                <a:tableStyleId>{69C7853C-536D-4A76-A0AE-DD22124D55A5}</a:tableStyleId>
              </a:tblPr>
              <a:tblGrid>
                <a:gridCol w="1790990">
                  <a:extLst>
                    <a:ext uri="{9D8B030D-6E8A-4147-A177-3AD203B41FA5}">
                      <a16:colId xmlns:a16="http://schemas.microsoft.com/office/drawing/2014/main" val="37908183"/>
                    </a:ext>
                  </a:extLst>
                </a:gridCol>
                <a:gridCol w="1503318">
                  <a:extLst>
                    <a:ext uri="{9D8B030D-6E8A-4147-A177-3AD203B41FA5}">
                      <a16:colId xmlns:a16="http://schemas.microsoft.com/office/drawing/2014/main" val="1875907923"/>
                    </a:ext>
                  </a:extLst>
                </a:gridCol>
                <a:gridCol w="2904558">
                  <a:extLst>
                    <a:ext uri="{9D8B030D-6E8A-4147-A177-3AD203B41FA5}">
                      <a16:colId xmlns:a16="http://schemas.microsoft.com/office/drawing/2014/main" val="1344479782"/>
                    </a:ext>
                  </a:extLst>
                </a:gridCol>
                <a:gridCol w="377685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015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Exámenes Médicos Ocupacionales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800" b="0" u="none" strike="noStrike" kern="1200" dirty="0">
                          <a:solidFill>
                            <a:srgbClr val="000000"/>
                          </a:solidFill>
                          <a:effectLst/>
                        </a:rPr>
                        <a:t>Obligación del empleador de asumir el costo de las evaluaciones médicas ocupacionales</a:t>
                      </a:r>
                      <a:endParaRPr lang="es-419" sz="18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800" b="0" u="none" strike="noStrike" kern="1200" dirty="0">
                          <a:solidFill>
                            <a:srgbClr val="000000"/>
                          </a:solidFill>
                          <a:effectLst/>
                        </a:rPr>
                        <a:t>Se cumple con la obligatoriedad de asumir el costo de los exámenes médicos de cualquier tipo (ingreso, periódicos o de egreso), obligaciones que se vienen cumpliendo según lo indicado en la Res. 2346 de 2007 y Res. 1918 de 2009.</a:t>
                      </a:r>
                      <a:endParaRPr lang="es-419" sz="18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40D85823-1114-F320-B683-8683148584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8401" y="2910235"/>
            <a:ext cx="3753374" cy="2743583"/>
          </a:xfrm>
          <a:prstGeom prst="rect">
            <a:avLst/>
          </a:prstGeom>
        </p:spPr>
      </p:pic>
      <p:pic>
        <p:nvPicPr>
          <p:cNvPr id="4" name="Picture 2" descr="Exámenes médicos para mujeres">
            <a:extLst>
              <a:ext uri="{FF2B5EF4-FFF2-40B4-BE49-F238E27FC236}">
                <a16:creationId xmlns:a16="http://schemas.microsoft.com/office/drawing/2014/main" id="{DF7B29F3-3D0F-8A4D-7560-27C3E4EC80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0991" y="2910235"/>
            <a:ext cx="5222543" cy="2743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95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CC9C804-FD15-E43D-1A20-5287FCF21657}"/>
              </a:ext>
            </a:extLst>
          </p:cNvPr>
          <p:cNvGraphicFramePr>
            <a:graphicFrameLocks noGrp="1"/>
          </p:cNvGraphicFramePr>
          <p:nvPr>
            <p:extLst>
              <p:ext uri="{D42A27DB-BD31-4B8C-83A1-F6EECF244321}">
                <p14:modId xmlns:p14="http://schemas.microsoft.com/office/powerpoint/2010/main" val="1513363725"/>
              </p:ext>
            </p:extLst>
          </p:nvPr>
        </p:nvGraphicFramePr>
        <p:xfrm>
          <a:off x="983432" y="188640"/>
          <a:ext cx="9866538" cy="2293783"/>
        </p:xfrm>
        <a:graphic>
          <a:graphicData uri="http://schemas.openxmlformats.org/drawingml/2006/table">
            <a:tbl>
              <a:tblPr>
                <a:tableStyleId>{69C7853C-536D-4A76-A0AE-DD22124D55A5}</a:tableStyleId>
              </a:tblPr>
              <a:tblGrid>
                <a:gridCol w="1771388">
                  <a:extLst>
                    <a:ext uri="{9D8B030D-6E8A-4147-A177-3AD203B41FA5}">
                      <a16:colId xmlns:a16="http://schemas.microsoft.com/office/drawing/2014/main" val="37908183"/>
                    </a:ext>
                  </a:extLst>
                </a:gridCol>
                <a:gridCol w="1486865">
                  <a:extLst>
                    <a:ext uri="{9D8B030D-6E8A-4147-A177-3AD203B41FA5}">
                      <a16:colId xmlns:a16="http://schemas.microsoft.com/office/drawing/2014/main" val="1875907923"/>
                    </a:ext>
                  </a:extLst>
                </a:gridCol>
                <a:gridCol w="2872768">
                  <a:extLst>
                    <a:ext uri="{9D8B030D-6E8A-4147-A177-3AD203B41FA5}">
                      <a16:colId xmlns:a16="http://schemas.microsoft.com/office/drawing/2014/main" val="1344479782"/>
                    </a:ext>
                  </a:extLst>
                </a:gridCol>
                <a:gridCol w="373551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r>
                        <a:rPr lang="pt-BR" sz="1800" b="0" kern="1200" dirty="0">
                          <a:solidFill>
                            <a:schemeClr val="dk1"/>
                          </a:solidFill>
                          <a:effectLst/>
                        </a:rPr>
                        <a:t>Circular externa 010 de 2022</a:t>
                      </a:r>
                      <a:endParaRPr lang="pt-BR" sz="1800" b="0" i="0" kern="1200" dirty="0">
                        <a:solidFill>
                          <a:schemeClr val="dk1"/>
                        </a:solidFill>
                        <a:effectLst/>
                        <a:latin typeface="+mn-lt"/>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Orientaciones técnicas para promover prácticas de alimentación saludable y actividad física de los trabajadores de la salud, trabajadores administrativos, pacientes y personas que hagan uso de los diferentes servicios de salud.</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kern="1200" dirty="0">
                          <a:solidFill>
                            <a:srgbClr val="000000"/>
                          </a:solidFill>
                          <a:effectLst/>
                        </a:rPr>
                        <a:t>La empresa promueve prácticas de alimentación saludable y actividad física de los trabajadores. Garantizar espacios adecuados para el consumo de los alimentos que permitan tanto a los usuarios como a los trabajadores, consumirlos cómodamente, en espacios ventilados, iluminados, etc.</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12 Consejos para gozar de buena salud | Prevencionar">
            <a:extLst>
              <a:ext uri="{FF2B5EF4-FFF2-40B4-BE49-F238E27FC236}">
                <a16:creationId xmlns:a16="http://schemas.microsoft.com/office/drawing/2014/main" id="{B0513837-DE07-4CE9-B109-DA65C8DEA9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8879" y="2666414"/>
            <a:ext cx="5394241" cy="391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17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0864A2F-EDE4-745D-543B-7FA6ABE97536}"/>
              </a:ext>
            </a:extLst>
          </p:cNvPr>
          <p:cNvGraphicFramePr>
            <a:graphicFrameLocks noGrp="1"/>
          </p:cNvGraphicFramePr>
          <p:nvPr>
            <p:extLst>
              <p:ext uri="{D42A27DB-BD31-4B8C-83A1-F6EECF244321}">
                <p14:modId xmlns:p14="http://schemas.microsoft.com/office/powerpoint/2010/main" val="3352014745"/>
              </p:ext>
            </p:extLst>
          </p:nvPr>
        </p:nvGraphicFramePr>
        <p:xfrm>
          <a:off x="983432" y="188640"/>
          <a:ext cx="9852890" cy="2781463"/>
        </p:xfrm>
        <a:graphic>
          <a:graphicData uri="http://schemas.openxmlformats.org/drawingml/2006/table">
            <a:tbl>
              <a:tblPr>
                <a:tableStyleId>{284E427A-3D55-4303-BF80-6455036E1DE7}</a:tableStyleId>
              </a:tblPr>
              <a:tblGrid>
                <a:gridCol w="1768937">
                  <a:extLst>
                    <a:ext uri="{9D8B030D-6E8A-4147-A177-3AD203B41FA5}">
                      <a16:colId xmlns:a16="http://schemas.microsoft.com/office/drawing/2014/main" val="37908183"/>
                    </a:ext>
                  </a:extLst>
                </a:gridCol>
                <a:gridCol w="1484809">
                  <a:extLst>
                    <a:ext uri="{9D8B030D-6E8A-4147-A177-3AD203B41FA5}">
                      <a16:colId xmlns:a16="http://schemas.microsoft.com/office/drawing/2014/main" val="1875907923"/>
                    </a:ext>
                  </a:extLst>
                </a:gridCol>
                <a:gridCol w="2868794">
                  <a:extLst>
                    <a:ext uri="{9D8B030D-6E8A-4147-A177-3AD203B41FA5}">
                      <a16:colId xmlns:a16="http://schemas.microsoft.com/office/drawing/2014/main" val="1344479782"/>
                    </a:ext>
                  </a:extLst>
                </a:gridCol>
                <a:gridCol w="3730350">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Decreto 298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algn="l" fontAlgn="b"/>
                      <a:r>
                        <a:rPr lang="es-419" sz="1600" b="0" i="0" u="none" strike="noStrike" dirty="0">
                          <a:solidFill>
                            <a:srgbClr val="000000"/>
                          </a:solidFill>
                          <a:effectLst/>
                          <a:latin typeface="Calibri" panose="020F0502020204030204" pitchFamily="34" charset="0"/>
                        </a:rPr>
                        <a:t>Por el cual se imparten instrucciones en virtud de la emergencia sanitaria generada por la pandemia del Coronavirus COVID – 19, y el mantenimiento del orden público, se decreta el aislamiento selectivo con distanciamiento individual responsable y la reactivación económica segura.</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Alternativas de Organización Laboral. Durante el tiempo que dure la emergencia sanitaria por causa de la pandemia del Coronavirus COVID-19, las entidades del sector público y privado para el cumplimiento de sus funciones podrán establecer las modalidades como el teletrabajo, trabajo remoto y trabajo en casa u otras similares de acuerdo con sus necesidades.</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6" descr="Aislamiento selectivo: detalles del Decreto 1168 | Cámara de Comercio de  Buga">
            <a:extLst>
              <a:ext uri="{FF2B5EF4-FFF2-40B4-BE49-F238E27FC236}">
                <a16:creationId xmlns:a16="http://schemas.microsoft.com/office/drawing/2014/main" id="{62119DF6-2B75-3B98-42F0-0E4452EE6D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6016" y="2970103"/>
            <a:ext cx="4459967" cy="3566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04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A76829E-DBA0-37E2-69B1-877769D7A140}"/>
              </a:ext>
            </a:extLst>
          </p:cNvPr>
          <p:cNvGraphicFramePr>
            <a:graphicFrameLocks noGrp="1"/>
          </p:cNvGraphicFramePr>
          <p:nvPr>
            <p:extLst>
              <p:ext uri="{D42A27DB-BD31-4B8C-83A1-F6EECF244321}">
                <p14:modId xmlns:p14="http://schemas.microsoft.com/office/powerpoint/2010/main" val="3994125074"/>
              </p:ext>
            </p:extLst>
          </p:nvPr>
        </p:nvGraphicFramePr>
        <p:xfrm>
          <a:off x="1016615" y="294229"/>
          <a:ext cx="9901593" cy="2537623"/>
        </p:xfrm>
        <a:graphic>
          <a:graphicData uri="http://schemas.openxmlformats.org/drawingml/2006/table">
            <a:tbl>
              <a:tblPr>
                <a:tableStyleId>{69C7853C-536D-4A76-A0AE-DD22124D55A5}</a:tableStyleId>
              </a:tblPr>
              <a:tblGrid>
                <a:gridCol w="1777681">
                  <a:extLst>
                    <a:ext uri="{9D8B030D-6E8A-4147-A177-3AD203B41FA5}">
                      <a16:colId xmlns:a16="http://schemas.microsoft.com/office/drawing/2014/main" val="37908183"/>
                    </a:ext>
                  </a:extLst>
                </a:gridCol>
                <a:gridCol w="1492148">
                  <a:extLst>
                    <a:ext uri="{9D8B030D-6E8A-4147-A177-3AD203B41FA5}">
                      <a16:colId xmlns:a16="http://schemas.microsoft.com/office/drawing/2014/main" val="1875907923"/>
                    </a:ext>
                  </a:extLst>
                </a:gridCol>
                <a:gridCol w="2882975">
                  <a:extLst>
                    <a:ext uri="{9D8B030D-6E8A-4147-A177-3AD203B41FA5}">
                      <a16:colId xmlns:a16="http://schemas.microsoft.com/office/drawing/2014/main" val="1344479782"/>
                    </a:ext>
                  </a:extLst>
                </a:gridCol>
                <a:gridCol w="3748789">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800" b="0" kern="1200" dirty="0">
                          <a:solidFill>
                            <a:schemeClr val="dk1"/>
                          </a:solidFill>
                          <a:effectLst/>
                        </a:rPr>
                        <a:t> Decreto 076 de 2022 (Distrital)</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medio del cual se imparten instrucciones en virtud de la emergencia sanitaria generada por la pandemia del Coronavirus COVID-19 para e/mantenimiento del orden público en la ciudad de Bogotá D.C., la reactivación económica segura y se dictan otras disposiciones</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500" b="0" u="none" strike="noStrike" kern="1200" dirty="0">
                          <a:solidFill>
                            <a:srgbClr val="000000"/>
                          </a:solidFill>
                          <a:effectLst/>
                        </a:rPr>
                        <a:t>Si se está en un espacio abierto no será exigible el uso del tapabocas en espacios abiertos. Es obligatorio el uso permanente del tapabocas quirúrgico en espacios cerrados como transporte públicos, oficinas y locales. </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Decreto que elimina uso obligatorio de tapabocas en espacios abiertos">
            <a:extLst>
              <a:ext uri="{FF2B5EF4-FFF2-40B4-BE49-F238E27FC236}">
                <a16:creationId xmlns:a16="http://schemas.microsoft.com/office/drawing/2014/main" id="{63530E01-63EB-4133-4C75-A08A76E567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3809" y="3057157"/>
            <a:ext cx="6604382" cy="3465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047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D96900D-7A1A-168D-585F-BF116CAE4740}"/>
              </a:ext>
            </a:extLst>
          </p:cNvPr>
          <p:cNvGraphicFramePr>
            <a:graphicFrameLocks noGrp="1"/>
          </p:cNvGraphicFramePr>
          <p:nvPr>
            <p:extLst>
              <p:ext uri="{D42A27DB-BD31-4B8C-83A1-F6EECF244321}">
                <p14:modId xmlns:p14="http://schemas.microsoft.com/office/powerpoint/2010/main" val="164257242"/>
              </p:ext>
            </p:extLst>
          </p:nvPr>
        </p:nvGraphicFramePr>
        <p:xfrm>
          <a:off x="983432" y="188640"/>
          <a:ext cx="9907480" cy="3772063"/>
        </p:xfrm>
        <a:graphic>
          <a:graphicData uri="http://schemas.openxmlformats.org/drawingml/2006/table">
            <a:tbl>
              <a:tblPr>
                <a:tableStyleId>{284E427A-3D55-4303-BF80-6455036E1DE7}</a:tableStyleId>
              </a:tblPr>
              <a:tblGrid>
                <a:gridCol w="1778738">
                  <a:extLst>
                    <a:ext uri="{9D8B030D-6E8A-4147-A177-3AD203B41FA5}">
                      <a16:colId xmlns:a16="http://schemas.microsoft.com/office/drawing/2014/main" val="37908183"/>
                    </a:ext>
                  </a:extLst>
                </a:gridCol>
                <a:gridCol w="1291215">
                  <a:extLst>
                    <a:ext uri="{9D8B030D-6E8A-4147-A177-3AD203B41FA5}">
                      <a16:colId xmlns:a16="http://schemas.microsoft.com/office/drawing/2014/main" val="1875907923"/>
                    </a:ext>
                  </a:extLst>
                </a:gridCol>
                <a:gridCol w="2797791">
                  <a:extLst>
                    <a:ext uri="{9D8B030D-6E8A-4147-A177-3AD203B41FA5}">
                      <a16:colId xmlns:a16="http://schemas.microsoft.com/office/drawing/2014/main" val="1344479782"/>
                    </a:ext>
                  </a:extLst>
                </a:gridCol>
                <a:gridCol w="403973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Resolución 350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algn="l" fontAlgn="b"/>
                      <a:r>
                        <a:rPr lang="es-419" sz="1600" b="0" i="0" u="none" strike="noStrike" dirty="0">
                          <a:solidFill>
                            <a:srgbClr val="000000"/>
                          </a:solidFill>
                          <a:effectLst/>
                          <a:latin typeface="Calibri" panose="020F0502020204030204" pitchFamily="34" charset="0"/>
                        </a:rPr>
                        <a:t>Por medio de la cual se adopta el protocolo general de bioseguridad para el desarrollo de las actividades económicas, sociales, culturales y del Estado.</a:t>
                      </a:r>
                    </a:p>
                    <a:p>
                      <a:pPr algn="l" fontAlgn="b"/>
                      <a:r>
                        <a:rPr lang="es-419" sz="1600" b="0" i="0" u="none" strike="noStrike" dirty="0">
                          <a:solidFill>
                            <a:srgbClr val="000000"/>
                          </a:solidFill>
                          <a:effectLst/>
                          <a:latin typeface="Calibri" panose="020F0502020204030204" pitchFamily="34" charset="0"/>
                        </a:rPr>
                        <a:t>Deroga la Resolución 777 de 2021 y la Resolución 1687 de 2021</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Se continua con la implementación de las medidas generales: Medidas de autocuidado; Cuidado de la salud mental; Lavado e higiene de manos; Distanciamiento físico; Uso de tapabocas en lugares cerrados; Ventilación adecuada; Limpieza y desinfección; Manejo de residuos y Comunicación del riesgo y cuidado de la salud.</a:t>
                      </a:r>
                    </a:p>
                    <a:p>
                      <a:pPr algn="l" fontAlgn="b"/>
                      <a:r>
                        <a:rPr lang="es-419" sz="1500" b="0" i="0" u="none" strike="noStrike" kern="1200" dirty="0">
                          <a:solidFill>
                            <a:srgbClr val="000000"/>
                          </a:solidFill>
                          <a:effectLst/>
                          <a:latin typeface="Calibri" panose="020F0502020204030204" pitchFamily="34" charset="0"/>
                          <a:ea typeface="+mn-ea"/>
                          <a:cs typeface="+mn-cs"/>
                        </a:rPr>
                        <a:t>Si se está en un espacio abierto no será exigible el uso del tapabocas en espacios abiertos, siempre que haya una vacunación mayor al 70% de la ciudad.</a:t>
                      </a:r>
                    </a:p>
                    <a:p>
                      <a:pPr algn="l" fontAlgn="b"/>
                      <a:r>
                        <a:rPr lang="es-419" sz="1500" b="0" i="0" u="none" strike="noStrike" kern="1200" dirty="0">
                          <a:solidFill>
                            <a:srgbClr val="000000"/>
                          </a:solidFill>
                          <a:effectLst/>
                          <a:latin typeface="Calibri" panose="020F0502020204030204" pitchFamily="34" charset="0"/>
                          <a:ea typeface="+mn-ea"/>
                          <a:cs typeface="+mn-cs"/>
                        </a:rPr>
                        <a:t>Se recomienda el uso permanente del tapabocas quirúrgico en personas con comorbilidades, cuadros respiratorios, así como en aquellas no vacunadas. </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AmCham Colombia- Gobierno de Colombia levanta uso de tapabocas obligatorio  en espacios públicos">
            <a:extLst>
              <a:ext uri="{FF2B5EF4-FFF2-40B4-BE49-F238E27FC236}">
                <a16:creationId xmlns:a16="http://schemas.microsoft.com/office/drawing/2014/main" id="{EB6AF70F-C940-4495-C11F-2DF3372933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9736" y="4095592"/>
            <a:ext cx="3431691" cy="2573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39CB5F4-96D3-457F-16B7-6F452CB8D29B}"/>
              </a:ext>
            </a:extLst>
          </p:cNvPr>
          <p:cNvSpPr txBox="1"/>
          <p:nvPr/>
        </p:nvSpPr>
        <p:spPr>
          <a:xfrm rot="18930086">
            <a:off x="5522756" y="2789004"/>
            <a:ext cx="5988145" cy="1200329"/>
          </a:xfrm>
          <a:prstGeom prst="rect">
            <a:avLst/>
          </a:prstGeom>
          <a:noFill/>
        </p:spPr>
        <p:txBody>
          <a:bodyPr wrap="square" rtlCol="0">
            <a:spAutoFit/>
          </a:bodyPr>
          <a:lstStyle/>
          <a:p>
            <a:r>
              <a:rPr lang="es-419" sz="7200" b="1" dirty="0">
                <a:ln w="22225">
                  <a:solidFill>
                    <a:srgbClr val="CC0000"/>
                  </a:solidFill>
                  <a:prstDash val="solid"/>
                </a:ln>
                <a:solidFill>
                  <a:srgbClr val="C00000"/>
                </a:solidFill>
              </a:rPr>
              <a:t>DEROGADA</a:t>
            </a:r>
          </a:p>
        </p:txBody>
      </p:sp>
    </p:spTree>
    <p:extLst>
      <p:ext uri="{BB962C8B-B14F-4D97-AF65-F5344CB8AC3E}">
        <p14:creationId xmlns:p14="http://schemas.microsoft.com/office/powerpoint/2010/main" val="371918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E48372E-B427-7E4E-AA45-330BCA862C0D}"/>
              </a:ext>
            </a:extLst>
          </p:cNvPr>
          <p:cNvGraphicFramePr>
            <a:graphicFrameLocks noGrp="1"/>
          </p:cNvGraphicFramePr>
          <p:nvPr>
            <p:extLst>
              <p:ext uri="{D42A27DB-BD31-4B8C-83A1-F6EECF244321}">
                <p14:modId xmlns:p14="http://schemas.microsoft.com/office/powerpoint/2010/main" val="2946309972"/>
              </p:ext>
            </p:extLst>
          </p:nvPr>
        </p:nvGraphicFramePr>
        <p:xfrm>
          <a:off x="983432" y="188640"/>
          <a:ext cx="10166788" cy="2400463"/>
        </p:xfrm>
        <a:graphic>
          <a:graphicData uri="http://schemas.openxmlformats.org/drawingml/2006/table">
            <a:tbl>
              <a:tblPr>
                <a:tableStyleId>{284E427A-3D55-4303-BF80-6455036E1DE7}</a:tableStyleId>
              </a:tblPr>
              <a:tblGrid>
                <a:gridCol w="1825293">
                  <a:extLst>
                    <a:ext uri="{9D8B030D-6E8A-4147-A177-3AD203B41FA5}">
                      <a16:colId xmlns:a16="http://schemas.microsoft.com/office/drawing/2014/main" val="37908183"/>
                    </a:ext>
                  </a:extLst>
                </a:gridCol>
                <a:gridCol w="1532112">
                  <a:extLst>
                    <a:ext uri="{9D8B030D-6E8A-4147-A177-3AD203B41FA5}">
                      <a16:colId xmlns:a16="http://schemas.microsoft.com/office/drawing/2014/main" val="1875907923"/>
                    </a:ext>
                  </a:extLst>
                </a:gridCol>
                <a:gridCol w="2960190">
                  <a:extLst>
                    <a:ext uri="{9D8B030D-6E8A-4147-A177-3AD203B41FA5}">
                      <a16:colId xmlns:a16="http://schemas.microsoft.com/office/drawing/2014/main" val="1344479782"/>
                    </a:ext>
                  </a:extLst>
                </a:gridCol>
                <a:gridCol w="3849193">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Circular conjunta 004 de 2022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algn="l" fontAlgn="b"/>
                      <a:r>
                        <a:rPr lang="es-419" sz="1600" b="0" i="0" u="none" strike="noStrike" dirty="0">
                          <a:solidFill>
                            <a:srgbClr val="000000"/>
                          </a:solidFill>
                          <a:effectLst/>
                          <a:latin typeface="Calibri" panose="020F0502020204030204" pitchFamily="34" charset="0"/>
                        </a:rPr>
                        <a:t>Recomendaciones para la protección laboral durante el cuarto pico de la pandemia por SARS-CoV-2 (COVID-19).</a:t>
                      </a: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cumple con: 1. Extremar las medidas de bioseguridad para proteger la salud y disminuir la demanda de servicios y tecnologías en salud. 2. Permitir el aislamiento obligatorio, temprano y de forma inmediata tanto en personas sintomáticas como asintomáticas. 3.No exigir una prueba COVID-19 como requisito para regresar a desempeñar las actividades laborales al culminar el aislamiento.</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a:extLst>
              <a:ext uri="{FF2B5EF4-FFF2-40B4-BE49-F238E27FC236}">
                <a16:creationId xmlns:a16="http://schemas.microsoft.com/office/drawing/2014/main" id="{017C1AF3-58F3-4EA7-AF78-E9739E63FB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8007" y="2589103"/>
            <a:ext cx="8412898" cy="397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77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40B150B-967D-9121-BC73-D0FAA82DA28D}"/>
              </a:ext>
            </a:extLst>
          </p:cNvPr>
          <p:cNvGraphicFramePr>
            <a:graphicFrameLocks noGrp="1"/>
          </p:cNvGraphicFramePr>
          <p:nvPr>
            <p:extLst>
              <p:ext uri="{D42A27DB-BD31-4B8C-83A1-F6EECF244321}">
                <p14:modId xmlns:p14="http://schemas.microsoft.com/office/powerpoint/2010/main" val="4057812173"/>
              </p:ext>
            </p:extLst>
          </p:nvPr>
        </p:nvGraphicFramePr>
        <p:xfrm>
          <a:off x="983432" y="188640"/>
          <a:ext cx="9921130" cy="1944216"/>
        </p:xfrm>
        <a:graphic>
          <a:graphicData uri="http://schemas.openxmlformats.org/drawingml/2006/table">
            <a:tbl>
              <a:tblPr>
                <a:tableStyleId>{69C7853C-536D-4A76-A0AE-DD22124D55A5}</a:tableStyleId>
              </a:tblPr>
              <a:tblGrid>
                <a:gridCol w="1781189">
                  <a:extLst>
                    <a:ext uri="{9D8B030D-6E8A-4147-A177-3AD203B41FA5}">
                      <a16:colId xmlns:a16="http://schemas.microsoft.com/office/drawing/2014/main" val="37908183"/>
                    </a:ext>
                  </a:extLst>
                </a:gridCol>
                <a:gridCol w="1495092">
                  <a:extLst>
                    <a:ext uri="{9D8B030D-6E8A-4147-A177-3AD203B41FA5}">
                      <a16:colId xmlns:a16="http://schemas.microsoft.com/office/drawing/2014/main" val="1875907923"/>
                    </a:ext>
                  </a:extLst>
                </a:gridCol>
                <a:gridCol w="2888663">
                  <a:extLst>
                    <a:ext uri="{9D8B030D-6E8A-4147-A177-3AD203B41FA5}">
                      <a16:colId xmlns:a16="http://schemas.microsoft.com/office/drawing/2014/main" val="1344479782"/>
                    </a:ext>
                  </a:extLst>
                </a:gridCol>
                <a:gridCol w="3756186">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0003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Exigencia de esquema de vacunación covid-19 a trabajadores de los sectores productivos abiertos al público</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kern="1200" dirty="0">
                          <a:solidFill>
                            <a:srgbClr val="000000"/>
                          </a:solidFill>
                          <a:effectLst/>
                        </a:rPr>
                        <a:t>Se cumple con la obligatoriedad en el cumplimiento del esquema de vacunación para quienes trabajen en los establecimientos abiertos al público.</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67E2DEAC-C563-7AB9-71B0-611500D071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432" y="2533385"/>
            <a:ext cx="5437211" cy="3547384"/>
          </a:xfrm>
          <a:prstGeom prst="rect">
            <a:avLst/>
          </a:prstGeom>
        </p:spPr>
      </p:pic>
      <p:sp>
        <p:nvSpPr>
          <p:cNvPr id="4" name="CuadroTexto 3">
            <a:extLst>
              <a:ext uri="{FF2B5EF4-FFF2-40B4-BE49-F238E27FC236}">
                <a16:creationId xmlns:a16="http://schemas.microsoft.com/office/drawing/2014/main" id="{876F9F88-D0B2-CC40-C919-4F582BB29796}"/>
              </a:ext>
            </a:extLst>
          </p:cNvPr>
          <p:cNvSpPr txBox="1"/>
          <p:nvPr/>
        </p:nvSpPr>
        <p:spPr>
          <a:xfrm>
            <a:off x="6420643" y="3165593"/>
            <a:ext cx="4787925" cy="2031325"/>
          </a:xfrm>
          <a:prstGeom prst="rect">
            <a:avLst/>
          </a:prstGeom>
          <a:noFill/>
        </p:spPr>
        <p:txBody>
          <a:bodyPr wrap="square">
            <a:spAutoFit/>
          </a:bodyPr>
          <a:lstStyle/>
          <a:p>
            <a:r>
              <a:rPr lang="es-419" dirty="0">
                <a:hlinkClick r:id="rId3"/>
              </a:rPr>
              <a:t>https://www.mintrabajo.gov.co/documents/20147/0/ABEC%C3%89+CIRCULAR+003+DE+2022.pdf/e3ddd556-d711-dda7-a320-878f6f770539?t=1643146383383#:~:text=Reubicaci%C3%B3n%20del%20trabajador%20teniendo%20presente,los%20establecimientos%20de%20alta%20concurrencia.</a:t>
            </a:r>
            <a:endParaRPr lang="es-419" dirty="0"/>
          </a:p>
        </p:txBody>
      </p:sp>
    </p:spTree>
    <p:extLst>
      <p:ext uri="{BB962C8B-B14F-4D97-AF65-F5344CB8AC3E}">
        <p14:creationId xmlns:p14="http://schemas.microsoft.com/office/powerpoint/2010/main" val="3493767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9421856-60A1-9D9D-4986-A3491E873B72}"/>
              </a:ext>
            </a:extLst>
          </p:cNvPr>
          <p:cNvGraphicFramePr>
            <a:graphicFrameLocks noGrp="1"/>
          </p:cNvGraphicFramePr>
          <p:nvPr>
            <p:extLst>
              <p:ext uri="{D42A27DB-BD31-4B8C-83A1-F6EECF244321}">
                <p14:modId xmlns:p14="http://schemas.microsoft.com/office/powerpoint/2010/main" val="3881174149"/>
              </p:ext>
            </p:extLst>
          </p:nvPr>
        </p:nvGraphicFramePr>
        <p:xfrm>
          <a:off x="983432" y="188640"/>
          <a:ext cx="9975720" cy="2720503"/>
        </p:xfrm>
        <a:graphic>
          <a:graphicData uri="http://schemas.openxmlformats.org/drawingml/2006/table">
            <a:tbl>
              <a:tblPr>
                <a:tableStyleId>{69C7853C-536D-4A76-A0AE-DD22124D55A5}</a:tableStyleId>
              </a:tblPr>
              <a:tblGrid>
                <a:gridCol w="1241153">
                  <a:extLst>
                    <a:ext uri="{9D8B030D-6E8A-4147-A177-3AD203B41FA5}">
                      <a16:colId xmlns:a16="http://schemas.microsoft.com/office/drawing/2014/main" val="37908183"/>
                    </a:ext>
                  </a:extLst>
                </a:gridCol>
                <a:gridCol w="1037230">
                  <a:extLst>
                    <a:ext uri="{9D8B030D-6E8A-4147-A177-3AD203B41FA5}">
                      <a16:colId xmlns:a16="http://schemas.microsoft.com/office/drawing/2014/main" val="1875907923"/>
                    </a:ext>
                  </a:extLst>
                </a:gridCol>
                <a:gridCol w="1651379">
                  <a:extLst>
                    <a:ext uri="{9D8B030D-6E8A-4147-A177-3AD203B41FA5}">
                      <a16:colId xmlns:a16="http://schemas.microsoft.com/office/drawing/2014/main" val="1344479782"/>
                    </a:ext>
                  </a:extLst>
                </a:gridCol>
                <a:gridCol w="6045958">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 Ley 2191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medio de la cual se regula la desconexión laboral – ley de desconexión laboral.</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457200" rtl="0" eaLnBrk="1" fontAlgn="b" latinLnBrk="0" hangingPunct="1"/>
                      <a:r>
                        <a:rPr lang="es-419" sz="1400" b="0" u="none" strike="noStrike" kern="1200" dirty="0">
                          <a:solidFill>
                            <a:srgbClr val="000000"/>
                          </a:solidFill>
                          <a:effectLst/>
                        </a:rPr>
                        <a:t>La empresa cumple con la obligación de contar con una política de desconexión laboral de reglamentación interna, la cual define:</a:t>
                      </a:r>
                    </a:p>
                    <a:p>
                      <a:pPr marL="0" algn="l" defTabSz="457200" rtl="0" eaLnBrk="1" fontAlgn="b" latinLnBrk="0" hangingPunct="1"/>
                      <a:r>
                        <a:rPr lang="es-419" sz="1400" b="0" u="none" strike="noStrike" kern="1200" dirty="0">
                          <a:solidFill>
                            <a:srgbClr val="000000"/>
                          </a:solidFill>
                          <a:effectLst/>
                        </a:rPr>
                        <a:t>a. La forma cómo se garantizará y ejercerá tal derecho; incluyendo lineamientos frente al uso de las tecnologías de la información y las comunicaciones (TIC).</a:t>
                      </a:r>
                    </a:p>
                    <a:p>
                      <a:pPr marL="0" algn="l" defTabSz="457200" rtl="0" eaLnBrk="1" fontAlgn="b" latinLnBrk="0" hangingPunct="1"/>
                      <a:r>
                        <a:rPr lang="es-419" sz="1400" b="0" u="none" strike="noStrike" kern="1200" dirty="0">
                          <a:solidFill>
                            <a:srgbClr val="000000"/>
                          </a:solidFill>
                          <a:effectLst/>
                        </a:rPr>
                        <a:t>b. Un procedimiento que determine los mecanismos y medios para que los trabajadores o servidores públicos puedan presentar quejas frente a la vulneración del derecho, a nombre propio o de manera anónima.</a:t>
                      </a:r>
                    </a:p>
                    <a:p>
                      <a:pPr marL="0" algn="l" defTabSz="457200" rtl="0" eaLnBrk="1" fontAlgn="b" latinLnBrk="0" hangingPunct="1"/>
                      <a:r>
                        <a:rPr lang="es-419" sz="1400" b="0" u="none" strike="noStrike" kern="1200" dirty="0">
                          <a:solidFill>
                            <a:srgbClr val="000000"/>
                          </a:solidFill>
                          <a:effectLst/>
                        </a:rPr>
                        <a:t>c. Un procedimiento interno para el trámite de las quejas que garantice el debido proceso e incluya mecanismos de solución del conflicto y verificación del cumplimiento de los acuerdos alcanzados y de la cesación de la conducta.</a:t>
                      </a:r>
                    </a:p>
                    <a:p>
                      <a:pPr algn="l" fontAlgn="b"/>
                      <a:endParaRPr lang="es-419"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747958"/>
                  </a:ext>
                </a:extLst>
              </a:tr>
            </a:tbl>
          </a:graphicData>
        </a:graphic>
      </p:graphicFrame>
      <p:pic>
        <p:nvPicPr>
          <p:cNvPr id="3" name="Picture 2" descr="Los empleadores deben establecer política de desconexión laboral según  nueva Ley">
            <a:extLst>
              <a:ext uri="{FF2B5EF4-FFF2-40B4-BE49-F238E27FC236}">
                <a16:creationId xmlns:a16="http://schemas.microsoft.com/office/drawing/2014/main" id="{5BA80E73-B755-E447-968C-8CCC2BF7C2E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607497" y="2991031"/>
            <a:ext cx="4977005" cy="355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72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D92A8D1-71BD-96D3-612C-CF03B5650C09}"/>
              </a:ext>
            </a:extLst>
          </p:cNvPr>
          <p:cNvGraphicFramePr>
            <a:graphicFrameLocks noGrp="1"/>
          </p:cNvGraphicFramePr>
          <p:nvPr>
            <p:extLst>
              <p:ext uri="{D42A27DB-BD31-4B8C-83A1-F6EECF244321}">
                <p14:modId xmlns:p14="http://schemas.microsoft.com/office/powerpoint/2010/main" val="1147047335"/>
              </p:ext>
            </p:extLst>
          </p:nvPr>
        </p:nvGraphicFramePr>
        <p:xfrm>
          <a:off x="983432" y="188640"/>
          <a:ext cx="9675469" cy="1944216"/>
        </p:xfrm>
        <a:graphic>
          <a:graphicData uri="http://schemas.openxmlformats.org/drawingml/2006/table">
            <a:tbl>
              <a:tblPr>
                <a:tableStyleId>{69C7853C-536D-4A76-A0AE-DD22124D55A5}</a:tableStyleId>
              </a:tblPr>
              <a:tblGrid>
                <a:gridCol w="1737084">
                  <a:extLst>
                    <a:ext uri="{9D8B030D-6E8A-4147-A177-3AD203B41FA5}">
                      <a16:colId xmlns:a16="http://schemas.microsoft.com/office/drawing/2014/main" val="37908183"/>
                    </a:ext>
                  </a:extLst>
                </a:gridCol>
                <a:gridCol w="1458072">
                  <a:extLst>
                    <a:ext uri="{9D8B030D-6E8A-4147-A177-3AD203B41FA5}">
                      <a16:colId xmlns:a16="http://schemas.microsoft.com/office/drawing/2014/main" val="1875907923"/>
                    </a:ext>
                  </a:extLst>
                </a:gridCol>
                <a:gridCol w="2817136">
                  <a:extLst>
                    <a:ext uri="{9D8B030D-6E8A-4147-A177-3AD203B41FA5}">
                      <a16:colId xmlns:a16="http://schemas.microsoft.com/office/drawing/2014/main" val="1344479782"/>
                    </a:ext>
                  </a:extLst>
                </a:gridCol>
                <a:gridCol w="366317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 Ley 2187 de 2022</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medio de la cual se autoriza a los cuerpos de bomberos de Colombia la prestación del servicio de traslado pacientes en salud en el territorio colombiano</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457200" rtl="0" eaLnBrk="1" fontAlgn="b" latinLnBrk="0" hangingPunct="1"/>
                      <a:r>
                        <a:rPr lang="es-419" sz="1400" b="0" u="none" strike="noStrike" kern="1200" dirty="0">
                          <a:solidFill>
                            <a:srgbClr val="000000"/>
                          </a:solidFill>
                          <a:effectLst/>
                        </a:rPr>
                        <a:t>La empresa en caso de una emergencia médica puede aceptar el apoyo o solicitar el apoyo de bomberos Los cuerpos de bomberos con sus ambulancias aéreas, náuticas y/o terrestres para la atención de emergencias médicas en salud.</a:t>
                      </a:r>
                    </a:p>
                    <a:p>
                      <a:pPr algn="l" fontAlgn="b"/>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Bomberos podrán trasladar pacientes en situaciones de urgencias y/o  emergencias en salud | Ámbito Jurídico">
            <a:extLst>
              <a:ext uri="{FF2B5EF4-FFF2-40B4-BE49-F238E27FC236}">
                <a16:creationId xmlns:a16="http://schemas.microsoft.com/office/drawing/2014/main" id="{0C029AB6-EA5E-1601-468A-A8A240C77E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684" y="2566055"/>
            <a:ext cx="7724080" cy="3862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38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DE00E63-C220-7E53-9F6C-4107AF561BE2}"/>
              </a:ext>
            </a:extLst>
          </p:cNvPr>
          <p:cNvGraphicFramePr>
            <a:graphicFrameLocks noGrp="1"/>
          </p:cNvGraphicFramePr>
          <p:nvPr>
            <p:extLst>
              <p:ext uri="{D42A27DB-BD31-4B8C-83A1-F6EECF244321}">
                <p14:modId xmlns:p14="http://schemas.microsoft.com/office/powerpoint/2010/main" val="2451738101"/>
              </p:ext>
            </p:extLst>
          </p:nvPr>
        </p:nvGraphicFramePr>
        <p:xfrm>
          <a:off x="1048190" y="332656"/>
          <a:ext cx="9744636" cy="375682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 Resolución 4272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Trabajo en Alturas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es-419" sz="1600" b="0" u="none" strike="noStrike" dirty="0">
                          <a:solidFill>
                            <a:srgbClr val="000000"/>
                          </a:solidFill>
                          <a:effectLst/>
                        </a:rPr>
                        <a:t>Por la cual se establecen los requisitos mínimos de seguridad para el desarrollo de trabajo en alturas.</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La empresa actualiza su programa de prevención y protección contra caídas en alturas de acuerdo con los nuevos requisitos, especialmente:</a:t>
                      </a:r>
                    </a:p>
                    <a:p>
                      <a:pPr marL="285750" indent="-285750" algn="l" fontAlgn="b">
                        <a:buFont typeface="Arial" panose="020B0604020202020204" pitchFamily="34" charset="0"/>
                        <a:buChar char="•"/>
                      </a:pPr>
                      <a:r>
                        <a:rPr lang="es-419" sz="1600" b="0" u="none" strike="noStrike" dirty="0">
                          <a:solidFill>
                            <a:srgbClr val="000000"/>
                          </a:solidFill>
                          <a:effectLst/>
                        </a:rPr>
                        <a:t>Aplica para trabajos de 2 metros o más</a:t>
                      </a:r>
                    </a:p>
                    <a:p>
                      <a:pPr marL="285750" indent="-285750" algn="l" fontAlgn="b">
                        <a:buFont typeface="Arial" panose="020B0604020202020204" pitchFamily="34" charset="0"/>
                        <a:buChar char="•"/>
                      </a:pPr>
                      <a:r>
                        <a:rPr lang="es-419" sz="1600" b="0" u="none" strike="noStrike" dirty="0">
                          <a:solidFill>
                            <a:srgbClr val="000000"/>
                          </a:solidFill>
                          <a:effectLst/>
                        </a:rPr>
                        <a:t>Nuevos roles del programa y adiciona curso de 50 horas del SGSST para el Coordinador de Trabajo en alturas.</a:t>
                      </a:r>
                    </a:p>
                    <a:p>
                      <a:pPr marL="285750" indent="-285750" algn="l" fontAlgn="b">
                        <a:buFont typeface="Arial" panose="020B0604020202020204" pitchFamily="34" charset="0"/>
                        <a:buChar char="•"/>
                      </a:pPr>
                      <a:r>
                        <a:rPr lang="es-419" sz="1600" b="0" u="none" strike="noStrike" dirty="0">
                          <a:solidFill>
                            <a:srgbClr val="000000"/>
                          </a:solidFill>
                          <a:effectLst/>
                        </a:rPr>
                        <a:t>Reentrenamiento debe ser al ingresar a la empresa y renovación anual.</a:t>
                      </a:r>
                    </a:p>
                    <a:p>
                      <a:pPr marL="285750" indent="-285750" algn="l" fontAlgn="b">
                        <a:buFont typeface="Arial" panose="020B0604020202020204" pitchFamily="34" charset="0"/>
                        <a:buChar char="•"/>
                      </a:pPr>
                      <a:r>
                        <a:rPr lang="es-419" sz="1600" b="0" u="none" strike="noStrike" dirty="0">
                          <a:solidFill>
                            <a:srgbClr val="000000"/>
                          </a:solidFill>
                          <a:effectLst/>
                        </a:rPr>
                        <a:t>Actualizar el plan de preparación y prevención de emergencias para alturas.</a:t>
                      </a:r>
                    </a:p>
                    <a:p>
                      <a:pPr marL="285750" indent="-285750" algn="l" fontAlgn="b">
                        <a:buFont typeface="Arial" panose="020B0604020202020204" pitchFamily="34" charset="0"/>
                        <a:buChar char="•"/>
                      </a:pPr>
                      <a:r>
                        <a:rPr lang="es-419" sz="1600" b="0" u="none" strike="noStrike" dirty="0">
                          <a:solidFill>
                            <a:srgbClr val="000000"/>
                          </a:solidFill>
                          <a:effectLst/>
                        </a:rPr>
                        <a:t>Actualizar el permiso de trabajo con los requisitos mínimos de la norma.</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Elementos de protección personal que no pueden faltar para realizar trabajo  en alturas - Soefec EPP">
            <a:extLst>
              <a:ext uri="{FF2B5EF4-FFF2-40B4-BE49-F238E27FC236}">
                <a16:creationId xmlns:a16="http://schemas.microsoft.com/office/drawing/2014/main" id="{D9B03FB2-72A2-A269-7506-409200745C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60676" y="4089479"/>
            <a:ext cx="4463650" cy="2531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Bocadillo: ovalado 3">
            <a:extLst>
              <a:ext uri="{FF2B5EF4-FFF2-40B4-BE49-F238E27FC236}">
                <a16:creationId xmlns:a16="http://schemas.microsoft.com/office/drawing/2014/main" id="{8EFDF7C5-1875-B7BC-14CA-9A73F5E9A165}"/>
              </a:ext>
            </a:extLst>
          </p:cNvPr>
          <p:cNvSpPr/>
          <p:nvPr/>
        </p:nvSpPr>
        <p:spPr>
          <a:xfrm>
            <a:off x="1048189" y="2768520"/>
            <a:ext cx="5884873" cy="3852357"/>
          </a:xfrm>
          <a:prstGeom prst="wedgeEllipseCallout">
            <a:avLst>
              <a:gd name="adj1" fmla="val 71887"/>
              <a:gd name="adj2" fmla="val 473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1600" b="0" i="0" dirty="0">
                <a:solidFill>
                  <a:schemeClr val="tx1">
                    <a:lumMod val="10000"/>
                    <a:lumOff val="90000"/>
                  </a:schemeClr>
                </a:solidFill>
                <a:effectLst/>
                <a:latin typeface="Roboto Slab"/>
              </a:rPr>
              <a:t>El 08 de agosto de 2022 es la fecha en que finaliza la transición entre la Resolución 1409 de 2022 y la Resolución 4272 de 2021, puesto que fue la fecha de publicación en el diario oficial.</a:t>
            </a:r>
          </a:p>
          <a:p>
            <a:r>
              <a:rPr lang="es-419" sz="1600" b="0" i="0" dirty="0">
                <a:solidFill>
                  <a:schemeClr val="tx1">
                    <a:lumMod val="10000"/>
                    <a:lumOff val="90000"/>
                  </a:schemeClr>
                </a:solidFill>
                <a:effectLst/>
                <a:latin typeface="Roboto Slab"/>
              </a:rPr>
              <a:t>Por lo anterior, a partir del 9 de agosto de 2022 quedarán derogadas: </a:t>
            </a:r>
          </a:p>
          <a:p>
            <a:endParaRPr lang="es-419" sz="1600" b="0" i="0" dirty="0">
              <a:solidFill>
                <a:schemeClr val="tx1">
                  <a:lumMod val="10000"/>
                  <a:lumOff val="90000"/>
                </a:schemeClr>
              </a:solidFill>
              <a:effectLst/>
              <a:latin typeface="Roboto Slab"/>
            </a:endParaRPr>
          </a:p>
          <a:p>
            <a:r>
              <a:rPr lang="es-419" sz="1100" b="0" i="0" dirty="0">
                <a:solidFill>
                  <a:schemeClr val="tx1">
                    <a:lumMod val="10000"/>
                    <a:lumOff val="90000"/>
                  </a:schemeClr>
                </a:solidFill>
                <a:effectLst/>
                <a:latin typeface="Roboto Slab"/>
              </a:rPr>
              <a:t>•	Resolución 1409 de 2012</a:t>
            </a:r>
          </a:p>
          <a:p>
            <a:r>
              <a:rPr lang="es-419" sz="1100" b="0" i="0" dirty="0">
                <a:solidFill>
                  <a:schemeClr val="tx1">
                    <a:lumMod val="10000"/>
                    <a:lumOff val="90000"/>
                  </a:schemeClr>
                </a:solidFill>
                <a:effectLst/>
                <a:latin typeface="Roboto Slab"/>
              </a:rPr>
              <a:t>•	Resolución 1903 de 2013</a:t>
            </a:r>
          </a:p>
          <a:p>
            <a:r>
              <a:rPr lang="es-419" sz="1100" b="0" i="0" dirty="0">
                <a:solidFill>
                  <a:schemeClr val="tx1">
                    <a:lumMod val="10000"/>
                    <a:lumOff val="90000"/>
                  </a:schemeClr>
                </a:solidFill>
                <a:effectLst/>
                <a:latin typeface="Roboto Slab"/>
              </a:rPr>
              <a:t>•	Resolución 3368 de 2014</a:t>
            </a:r>
          </a:p>
          <a:p>
            <a:r>
              <a:rPr lang="es-419" sz="1100" b="0" i="0" dirty="0">
                <a:solidFill>
                  <a:schemeClr val="tx1">
                    <a:lumMod val="10000"/>
                    <a:lumOff val="90000"/>
                  </a:schemeClr>
                </a:solidFill>
                <a:effectLst/>
                <a:latin typeface="Roboto Slab"/>
              </a:rPr>
              <a:t>•	Resolución 1178 de 2017</a:t>
            </a:r>
          </a:p>
          <a:p>
            <a:r>
              <a:rPr lang="es-419" sz="1100" b="0" i="0" dirty="0">
                <a:solidFill>
                  <a:schemeClr val="tx1">
                    <a:lumMod val="10000"/>
                    <a:lumOff val="90000"/>
                  </a:schemeClr>
                </a:solidFill>
                <a:effectLst/>
                <a:latin typeface="Roboto Slab"/>
              </a:rPr>
              <a:t>•	Resolución 1248 de 2020</a:t>
            </a:r>
            <a:endParaRPr lang="es-419" sz="1600" dirty="0">
              <a:solidFill>
                <a:schemeClr val="tx1">
                  <a:lumMod val="10000"/>
                  <a:lumOff val="90000"/>
                </a:schemeClr>
              </a:solidFill>
            </a:endParaRPr>
          </a:p>
        </p:txBody>
      </p:sp>
    </p:spTree>
    <p:extLst>
      <p:ext uri="{BB962C8B-B14F-4D97-AF65-F5344CB8AC3E}">
        <p14:creationId xmlns:p14="http://schemas.microsoft.com/office/powerpoint/2010/main" val="383640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nvGraphicFramePr>
        <p:xfrm>
          <a:off x="1067030" y="261430"/>
          <a:ext cx="10873208" cy="19432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Resolución 555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Covid-19</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medio de la cual se establece el uso obligatorio del tapabocas y se mantienen las medidas de autocuidado</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frente a la prevención del covid-19 debe mantener las medidas de uso de tapabocas solo en caso de síntomas y las medidas de autocuidado. Así mismo, será obligatorio el uso de tapabocas para </a:t>
                      </a:r>
                      <a:r>
                        <a:rPr lang="es-ES" sz="1500" b="0" i="0" u="none" strike="noStrike" kern="1200" dirty="0">
                          <a:solidFill>
                            <a:srgbClr val="000000"/>
                          </a:solidFill>
                          <a:effectLst/>
                          <a:latin typeface="Calibri" panose="020F0502020204030204" pitchFamily="34" charset="0"/>
                          <a:ea typeface="+mn-ea"/>
                          <a:cs typeface="+mn-cs"/>
                        </a:rPr>
                        <a:t>obligatorio para ingresar a instituciones prestadores de servicios de salud y hogares geriátricos.</a:t>
                      </a:r>
                    </a:p>
                    <a:p>
                      <a:pPr algn="l" fontAlgn="b"/>
                      <a:r>
                        <a:rPr lang="es-ES" sz="1500" b="0" i="0" u="none" strike="noStrike" kern="1200" dirty="0">
                          <a:solidFill>
                            <a:srgbClr val="000000"/>
                          </a:solidFill>
                          <a:effectLst/>
                          <a:latin typeface="Calibri" panose="020F0502020204030204" pitchFamily="34" charset="0"/>
                          <a:ea typeface="+mn-ea"/>
                          <a:cs typeface="+mn-cs"/>
                        </a:rPr>
                        <a:t>Deroga la Resolución 1238 de 2022.</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2050" name="Picture 2" descr="Aeronáutica Civil de Colombia on Twitter: &quot;#InformaciónImportante sobre el  uso del tapabocas y demás medidas de seguridad en aeropuertos y aeronaves,  según la Resolución #555 del 5 de abril de 2023 del @">
            <a:extLst>
              <a:ext uri="{FF2B5EF4-FFF2-40B4-BE49-F238E27FC236}">
                <a16:creationId xmlns:a16="http://schemas.microsoft.com/office/drawing/2014/main" id="{1F7FDA56-F8EE-8107-53A5-6D5F1D58A5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066" y="2345267"/>
            <a:ext cx="4140200"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3B889-E2DD-15D0-7DFE-41AB9D8D2C48}"/>
              </a:ext>
            </a:extLst>
          </p:cNvPr>
          <p:cNvSpPr>
            <a:spLocks noGrp="1"/>
          </p:cNvSpPr>
          <p:nvPr>
            <p:ph type="title"/>
          </p:nvPr>
        </p:nvSpPr>
        <p:spPr>
          <a:xfrm>
            <a:off x="1542197" y="2430898"/>
            <a:ext cx="9744502" cy="1996204"/>
          </a:xfrm>
        </p:spPr>
        <p:txBody>
          <a:bodyPr>
            <a:noAutofit/>
          </a:bodyPr>
          <a:lstStyle/>
          <a:p>
            <a:pPr algn="ct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Actualización de requisitos legales en SST</a:t>
            </a:r>
            <a:b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hasta 31 de diciembre de 2021</a:t>
            </a:r>
            <a:br>
              <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26473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5FD6C2D-5178-66C3-086D-72DDEB9DC5A6}"/>
              </a:ext>
            </a:extLst>
          </p:cNvPr>
          <p:cNvGraphicFramePr>
            <a:graphicFrameLocks noGrp="1"/>
          </p:cNvGraphicFramePr>
          <p:nvPr>
            <p:extLst>
              <p:ext uri="{D42A27DB-BD31-4B8C-83A1-F6EECF244321}">
                <p14:modId xmlns:p14="http://schemas.microsoft.com/office/powerpoint/2010/main" val="2387807657"/>
              </p:ext>
            </p:extLst>
          </p:nvPr>
        </p:nvGraphicFramePr>
        <p:xfrm>
          <a:off x="1088892" y="337067"/>
          <a:ext cx="9744636" cy="229378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1887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la cual se modifica el numeral 8.7 del Anexo Técnico 1 de la Resolución 1151 de 2021, modificado por la Resolución 1866 de 2021, en relación con la aplicación de refuerzos en la población priorizada</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La empresa ha socializado a los trabajadores las etapas de vacunación y ha solicitado realicen su priorización si tienen algunas de las enfermedades indicadas, así mismo, cuenta con los soportes de vacunación COVID-19 para cada trabajador. Se envía comunicación de refuerzo de la tercera dosis.</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131B0D61-6724-6A27-FC96-DB8A33ABAA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1262" y="2720458"/>
            <a:ext cx="7229475" cy="3800475"/>
          </a:xfrm>
          <a:prstGeom prst="rect">
            <a:avLst/>
          </a:prstGeom>
        </p:spPr>
      </p:pic>
    </p:spTree>
    <p:extLst>
      <p:ext uri="{BB962C8B-B14F-4D97-AF65-F5344CB8AC3E}">
        <p14:creationId xmlns:p14="http://schemas.microsoft.com/office/powerpoint/2010/main" val="1532712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DC537B9-6E80-B1C8-893C-60FC6C1DE30B}"/>
              </a:ext>
            </a:extLst>
          </p:cNvPr>
          <p:cNvGraphicFramePr>
            <a:graphicFrameLocks noGrp="1"/>
          </p:cNvGraphicFramePr>
          <p:nvPr>
            <p:extLst>
              <p:ext uri="{D42A27DB-BD31-4B8C-83A1-F6EECF244321}">
                <p14:modId xmlns:p14="http://schemas.microsoft.com/office/powerpoint/2010/main" val="395674034"/>
              </p:ext>
            </p:extLst>
          </p:nvPr>
        </p:nvGraphicFramePr>
        <p:xfrm>
          <a:off x="1127905" y="211937"/>
          <a:ext cx="9744636" cy="1944216"/>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Decreto 1615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la cual se imparten instrucciones en virtud de la emergencia sanitaria generada por la pandemia del Coronavirus COVID-19, y el mantenimiento del orden público,</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Se tendrán en cuenta la exigencia del carnet de vacunación para la realización de eventos privados de la empresa de asistencia masiva o si se realizan eventos en restaurantes, escenarios deportivos y lugares de ocio.</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a:extLst>
              <a:ext uri="{FF2B5EF4-FFF2-40B4-BE49-F238E27FC236}">
                <a16:creationId xmlns:a16="http://schemas.microsoft.com/office/drawing/2014/main" id="{E784EB5D-DB42-E6E8-52BB-CAD991620BC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33352" y="2198983"/>
            <a:ext cx="752529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60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4F1448F-B387-5F73-7069-4B864D2B8BCA}"/>
              </a:ext>
            </a:extLst>
          </p:cNvPr>
          <p:cNvGraphicFramePr>
            <a:graphicFrameLocks noGrp="1"/>
          </p:cNvGraphicFramePr>
          <p:nvPr>
            <p:extLst>
              <p:ext uri="{D42A27DB-BD31-4B8C-83A1-F6EECF244321}">
                <p14:modId xmlns:p14="http://schemas.microsoft.com/office/powerpoint/2010/main" val="972674730"/>
              </p:ext>
            </p:extLst>
          </p:nvPr>
        </p:nvGraphicFramePr>
        <p:xfrm>
          <a:off x="1050843" y="180876"/>
          <a:ext cx="9744636" cy="2903383"/>
        </p:xfrm>
        <a:graphic>
          <a:graphicData uri="http://schemas.openxmlformats.org/drawingml/2006/table">
            <a:tbl>
              <a:tblPr>
                <a:tableStyleId>{284E427A-3D55-4303-BF80-6455036E1DE7}</a:tableStyleId>
              </a:tblPr>
              <a:tblGrid>
                <a:gridCol w="1749502">
                  <a:extLst>
                    <a:ext uri="{9D8B030D-6E8A-4147-A177-3AD203B41FA5}">
                      <a16:colId xmlns:a16="http://schemas.microsoft.com/office/drawing/2014/main" val="37908183"/>
                    </a:ext>
                  </a:extLst>
                </a:gridCol>
                <a:gridCol w="1116562">
                  <a:extLst>
                    <a:ext uri="{9D8B030D-6E8A-4147-A177-3AD203B41FA5}">
                      <a16:colId xmlns:a16="http://schemas.microsoft.com/office/drawing/2014/main" val="1875907923"/>
                    </a:ext>
                  </a:extLst>
                </a:gridCol>
                <a:gridCol w="3189208">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Circular 072 de 2021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SG-SST</a:t>
                      </a:r>
                    </a:p>
                  </a:txBody>
                  <a:tcPr marL="9525" marR="9525" marT="9525" marB="0" anchor="ctr"/>
                </a:tc>
                <a:tc>
                  <a:txBody>
                    <a:bodyPr/>
                    <a:lstStyle/>
                    <a:p>
                      <a:pPr algn="l" fontAlgn="b"/>
                      <a:r>
                        <a:rPr lang="es-419" sz="2000" b="0" i="0" u="none" strike="noStrike" dirty="0">
                          <a:solidFill>
                            <a:srgbClr val="000000"/>
                          </a:solidFill>
                          <a:effectLst/>
                          <a:latin typeface="Calibri" panose="020F0502020204030204" pitchFamily="34" charset="0"/>
                        </a:rPr>
                        <a:t>Registro anual de autoevaluaciones y planes de mejoramiento del SG-SST</a:t>
                      </a:r>
                    </a:p>
                  </a:txBody>
                  <a:tcPr marL="9525" marR="9525" marT="9525" marB="0" anchor="ctr"/>
                </a:tc>
                <a:tc>
                  <a:txBody>
                    <a:bodyPr/>
                    <a:lstStyle/>
                    <a:p>
                      <a:pPr algn="l" fontAlgn="b"/>
                      <a:r>
                        <a:rPr lang="es-419" sz="1200" b="0" i="0" u="none" strike="noStrike" dirty="0">
                          <a:solidFill>
                            <a:srgbClr val="000000"/>
                          </a:solidFill>
                          <a:effectLst/>
                          <a:latin typeface="Calibri" panose="020F0502020204030204" pitchFamily="34" charset="0"/>
                        </a:rPr>
                        <a:t>La empresa registra en la aplicación habilitada en la página web del Fondo de Riesgos Laborales https://www.fondoriesgoslaborales.gov.co antes del 31 de enero de cada año los siguientes documentos: 1. Autoevaluación del Sistema de Gestión de Seguridad y Salud en el Trabajo del año inmediatamente anterior. 2. Plan de mejora del Sistema de Gestión de Seguridad y Salud en el Trabajo resultado de la autoevaluación del año inmediatamente anterior. </a:t>
                      </a:r>
                      <a:r>
                        <a:rPr lang="es-419" sz="1200" b="0" i="0" u="none" strike="noStrike" dirty="0" err="1">
                          <a:solidFill>
                            <a:srgbClr val="000000"/>
                          </a:solidFill>
                          <a:effectLst/>
                          <a:latin typeface="Calibri" panose="020F0502020204030204" pitchFamily="34" charset="0"/>
                        </a:rPr>
                        <a:t>Asi</a:t>
                      </a:r>
                      <a:r>
                        <a:rPr lang="es-419" sz="1200" b="0" i="0" u="none" strike="noStrike" dirty="0">
                          <a:solidFill>
                            <a:srgbClr val="000000"/>
                          </a:solidFill>
                          <a:effectLst/>
                          <a:latin typeface="Calibri" panose="020F0502020204030204" pitchFamily="34" charset="0"/>
                        </a:rPr>
                        <a:t> mismo, se remitirá copia de estos dos documentos a la ARL, para su estudio, análisis, comentarios y recomendaciones. Si hay plan de mejoramiento, se debe rendir informe a la ARL sobre el avance del plan de mejoramiento en el mes de julio de cada año. </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Circular 0072 de 2021 » Medina SST Empresarial">
            <a:extLst>
              <a:ext uri="{FF2B5EF4-FFF2-40B4-BE49-F238E27FC236}">
                <a16:creationId xmlns:a16="http://schemas.microsoft.com/office/drawing/2014/main" id="{60DDB5D6-632D-626D-E427-66149B49DB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73915" y="3210636"/>
            <a:ext cx="792121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35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A140813-1425-7F1C-CC13-6CDB34D61083}"/>
              </a:ext>
            </a:extLst>
          </p:cNvPr>
          <p:cNvGraphicFramePr>
            <a:graphicFrameLocks noGrp="1"/>
          </p:cNvGraphicFramePr>
          <p:nvPr>
            <p:extLst>
              <p:ext uri="{D42A27DB-BD31-4B8C-83A1-F6EECF244321}">
                <p14:modId xmlns:p14="http://schemas.microsoft.com/office/powerpoint/2010/main" val="2148325171"/>
              </p:ext>
            </p:extLst>
          </p:nvPr>
        </p:nvGraphicFramePr>
        <p:xfrm>
          <a:off x="1391210" y="279176"/>
          <a:ext cx="9172157" cy="2537623"/>
        </p:xfrm>
        <a:graphic>
          <a:graphicData uri="http://schemas.openxmlformats.org/drawingml/2006/table">
            <a:tbl>
              <a:tblPr>
                <a:tableStyleId>{284E427A-3D55-4303-BF80-6455036E1DE7}</a:tableStyleId>
              </a:tblPr>
              <a:tblGrid>
                <a:gridCol w="1646722">
                  <a:extLst>
                    <a:ext uri="{9D8B030D-6E8A-4147-A177-3AD203B41FA5}">
                      <a16:colId xmlns:a16="http://schemas.microsoft.com/office/drawing/2014/main" val="37908183"/>
                    </a:ext>
                  </a:extLst>
                </a:gridCol>
                <a:gridCol w="1382224">
                  <a:extLst>
                    <a:ext uri="{9D8B030D-6E8A-4147-A177-3AD203B41FA5}">
                      <a16:colId xmlns:a16="http://schemas.microsoft.com/office/drawing/2014/main" val="1875907923"/>
                    </a:ext>
                  </a:extLst>
                </a:gridCol>
                <a:gridCol w="2670590">
                  <a:extLst>
                    <a:ext uri="{9D8B030D-6E8A-4147-A177-3AD203B41FA5}">
                      <a16:colId xmlns:a16="http://schemas.microsoft.com/office/drawing/2014/main" val="1344479782"/>
                    </a:ext>
                  </a:extLst>
                </a:gridCol>
                <a:gridCol w="3472621">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Circular 062 de 2021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Riesgo Psicosocial</a:t>
                      </a:r>
                    </a:p>
                  </a:txBody>
                  <a:tcPr marL="9525" marR="9525" marT="9525" marB="0" anchor="ctr"/>
                </a:tc>
                <a:tc>
                  <a:txBody>
                    <a:bodyPr/>
                    <a:lstStyle/>
                    <a:p>
                      <a:pPr algn="l" fontAlgn="b"/>
                      <a:r>
                        <a:rPr lang="es-419" sz="2000" b="0" i="0" u="none" strike="noStrike" dirty="0">
                          <a:solidFill>
                            <a:srgbClr val="000000"/>
                          </a:solidFill>
                          <a:effectLst/>
                          <a:latin typeface="Calibri" panose="020F0502020204030204" pitchFamily="34" charset="0"/>
                        </a:rPr>
                        <a:t>Prohibición de practicas discriminatorias en los procesos de selección laboral</a:t>
                      </a:r>
                    </a:p>
                  </a:txBody>
                  <a:tcPr marL="9525" marR="9525" marT="9525" marB="0" anchor="ctr"/>
                </a:tc>
                <a:tc>
                  <a:txBody>
                    <a:bodyPr/>
                    <a:lstStyle/>
                    <a:p>
                      <a:pPr algn="l" fontAlgn="b"/>
                      <a:r>
                        <a:rPr lang="es-419" sz="1200" b="0" i="0" u="none" strike="noStrike" dirty="0">
                          <a:solidFill>
                            <a:srgbClr val="000000"/>
                          </a:solidFill>
                          <a:effectLst/>
                          <a:latin typeface="Calibri" panose="020F0502020204030204" pitchFamily="34" charset="0"/>
                        </a:rPr>
                        <a:t>La empresa vela por la protección del derecho a la intimidad y privacidad de la salud de sus trabajadores o sus aspirantes, y como principio básico de la no discriminación en el empleo, el criterio para seleccionar empleados debe corresponder con el trabajo específico que se va a desarrollar, siendo prohibido acudir a cualquier tipo de practica discriminatoria. Así mismo, la empresa cumple con el deber de protección del empleador al derecho a la intimidad y privacidad con relación a la salud de sus trabajadores, en especial no acceso a su historia clínica, ni comunicación de estado de salud a terceros sin consentimiento del trabajador.</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CIRCULAR 0062 -octubre 7 de 2021- SE PROHIBE PRÁCTICAS QUE DESCRIMINEN A  LAS PERSONAS EN LOS PROCESOS DE SELECCIÓN LABORAL. - SST-SAFEWORK">
            <a:extLst>
              <a:ext uri="{FF2B5EF4-FFF2-40B4-BE49-F238E27FC236}">
                <a16:creationId xmlns:a16="http://schemas.microsoft.com/office/drawing/2014/main" id="{68843563-C0DA-FB0A-EFE4-265AC020D1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27869" y="2912438"/>
            <a:ext cx="5679903" cy="365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47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3B02C55-DEFC-B22E-C700-AC147357D148}"/>
              </a:ext>
            </a:extLst>
          </p:cNvPr>
          <p:cNvGraphicFramePr>
            <a:graphicFrameLocks noGrp="1"/>
          </p:cNvGraphicFramePr>
          <p:nvPr>
            <p:extLst>
              <p:ext uri="{D42A27DB-BD31-4B8C-83A1-F6EECF244321}">
                <p14:modId xmlns:p14="http://schemas.microsoft.com/office/powerpoint/2010/main" val="574124819"/>
              </p:ext>
            </p:extLst>
          </p:nvPr>
        </p:nvGraphicFramePr>
        <p:xfrm>
          <a:off x="1102953" y="220408"/>
          <a:ext cx="9744636" cy="204994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Ley 2174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Humana</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 Por medio de la cual se establecen parámetros para la. protección y cuidado de la niñez en estado de vulnerabilidad especial</a:t>
                      </a:r>
                      <a:endParaRPr lang="es-419"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400" b="0" u="none" strike="noStrike" dirty="0">
                          <a:solidFill>
                            <a:srgbClr val="000000"/>
                          </a:solidFill>
                          <a:effectLst/>
                        </a:rPr>
                        <a:t>La empresa realizará el otorgamiento de una licencia remunerada una vez por año  y por un periodo de diez (10) días hábiles, de mutuo acuerdo entre empleador y trabajador (a),  para el cuidado de los menores de edad que padezca una enfermedad o condición terminal, a fin de que el menor pueda contar con el cuidado de sus padres o de su custodio.</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239C92C4-349C-D11D-D86B-1F935D6E3F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4543" y="2270350"/>
            <a:ext cx="5492486" cy="4253279"/>
          </a:xfrm>
          <a:prstGeom prst="rect">
            <a:avLst/>
          </a:prstGeom>
        </p:spPr>
      </p:pic>
    </p:spTree>
    <p:extLst>
      <p:ext uri="{BB962C8B-B14F-4D97-AF65-F5344CB8AC3E}">
        <p14:creationId xmlns:p14="http://schemas.microsoft.com/office/powerpoint/2010/main" val="1766083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2F0E722-2D8A-0E1C-7C7C-41007F933884}"/>
              </a:ext>
            </a:extLst>
          </p:cNvPr>
          <p:cNvGraphicFramePr>
            <a:graphicFrameLocks noGrp="1"/>
          </p:cNvGraphicFramePr>
          <p:nvPr>
            <p:extLst>
              <p:ext uri="{D42A27DB-BD31-4B8C-83A1-F6EECF244321}">
                <p14:modId xmlns:p14="http://schemas.microsoft.com/office/powerpoint/2010/main" val="3414037902"/>
              </p:ext>
            </p:extLst>
          </p:nvPr>
        </p:nvGraphicFramePr>
        <p:xfrm>
          <a:off x="1048362" y="329590"/>
          <a:ext cx="9744636" cy="226330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383631">
                <a:tc>
                  <a:txBody>
                    <a:bodyPr/>
                    <a:lstStyle/>
                    <a:p>
                      <a:pPr marL="0" algn="ctr" defTabSz="457200" rtl="0" eaLnBrk="1" fontAlgn="b" latinLnBrk="0" hangingPunct="1"/>
                      <a:r>
                        <a:rPr lang="es-419" sz="1600" b="0" u="none" strike="noStrike" kern="1200" dirty="0">
                          <a:solidFill>
                            <a:srgbClr val="000000"/>
                          </a:solidFill>
                          <a:effectLst/>
                        </a:rPr>
                        <a:t>Resolución 4272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Trabajo en alturas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 </a:t>
                      </a:r>
                      <a:r>
                        <a:rPr lang="es-419" sz="1800" b="0" kern="1200" dirty="0">
                          <a:solidFill>
                            <a:schemeClr val="dk1"/>
                          </a:solidFill>
                          <a:effectLst/>
                        </a:rPr>
                        <a:t>Por la cual se establecen los requisitos mínimos de seguridad para el desarrollo de trabajo en alturas</a:t>
                      </a:r>
                      <a:endParaRPr lang="es-419"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800" b="0" kern="1200" dirty="0">
                          <a:solidFill>
                            <a:schemeClr val="dk1"/>
                          </a:solidFill>
                          <a:effectLst/>
                        </a:rPr>
                        <a:t>Con la actualización del Programa de prevención y protección contra caídas en alturas, para trabajos a partir de 2 metros de altura con riesgo de caída. Se actualizan los roles y competencias para trabajo en alturas. El permiso de trabajo con los ítems correspondientes.</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sp>
        <p:nvSpPr>
          <p:cNvPr id="3" name="Rectangle 3">
            <a:extLst>
              <a:ext uri="{FF2B5EF4-FFF2-40B4-BE49-F238E27FC236}">
                <a16:creationId xmlns:a16="http://schemas.microsoft.com/office/drawing/2014/main" id="{9F9155EC-D200-9B2C-C886-64945B800BA5}"/>
              </a:ext>
            </a:extLst>
          </p:cNvPr>
          <p:cNvSpPr>
            <a:spLocks noChangeArrowheads="1"/>
          </p:cNvSpPr>
          <p:nvPr/>
        </p:nvSpPr>
        <p:spPr bwMode="auto">
          <a:xfrm>
            <a:off x="1048362" y="2724792"/>
            <a:ext cx="7533565" cy="3662541"/>
          </a:xfrm>
          <a:prstGeom prst="rect">
            <a:avLst/>
          </a:prstGeom>
          <a:solidFill>
            <a:schemeClr val="tx2">
              <a:lumMod val="10000"/>
              <a:lumOff val="90000"/>
            </a:schemeClr>
          </a:solidFill>
          <a:ln/>
        </p:spPr>
        <p:style>
          <a:lnRef idx="2">
            <a:schemeClr val="accent3"/>
          </a:lnRef>
          <a:fillRef idx="1">
            <a:schemeClr val="lt1"/>
          </a:fillRef>
          <a:effectRef idx="0">
            <a:schemeClr val="accent3"/>
          </a:effectRef>
          <a:fontRef idx="minor">
            <a:schemeClr val="dk1"/>
          </a:fontRef>
        </p:style>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419" altLang="es-419" sz="1400" b="1" i="0" u="none" strike="noStrike" cap="none" normalizeH="0" baseline="0" dirty="0">
                <a:ln>
                  <a:noFill/>
                </a:ln>
                <a:solidFill>
                  <a:srgbClr val="2B00FE"/>
                </a:solidFill>
                <a:effectLst/>
                <a:cs typeface="Arial" panose="020B0604020202020204" pitchFamily="34" charset="0"/>
              </a:rPr>
              <a:t>PRINCIPALES CAMBIOS DE LA NUEVA RESOLUCIÓN 4272 DE 2021 (27DIC) - TRABAJO EN ALTURAS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400" b="1" i="0" u="none" strike="noStrike" cap="none" normalizeH="0" baseline="0" dirty="0">
              <a:ln>
                <a:noFill/>
              </a:ln>
              <a:solidFill>
                <a:srgbClr val="000000"/>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Se considera trabajo en alturas toda actividad que se realice a partir de 2 </a:t>
            </a:r>
            <a:r>
              <a:rPr kumimoji="0" lang="es-419" altLang="es-419" sz="1400" b="1" i="0" u="none" strike="noStrike" cap="none" normalizeH="0" baseline="0" dirty="0" err="1">
                <a:ln>
                  <a:noFill/>
                </a:ln>
                <a:solidFill>
                  <a:srgbClr val="000000"/>
                </a:solidFill>
                <a:effectLst/>
                <a:cs typeface="Arial" panose="020B0604020202020204" pitchFamily="34" charset="0"/>
              </a:rPr>
              <a:t>mts</a:t>
            </a:r>
            <a:r>
              <a:rPr kumimoji="0" lang="es-419" altLang="es-419" sz="1400" b="1" i="0" u="none" strike="noStrike" cap="none" normalizeH="0" baseline="0" dirty="0">
                <a:ln>
                  <a:noFill/>
                </a:ln>
                <a:solidFill>
                  <a:srgbClr val="000000"/>
                </a:solidFill>
                <a:effectLst/>
                <a:cs typeface="Arial" panose="020B0604020202020204" pitchFamily="34" charset="0"/>
              </a:rPr>
              <a:t>.</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Se amplían los aspectos que deben incluirse en el programa de protección contra caídas.</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Se definen unos roles, responsabilidades y perfiles dentro del programa de protección contra caídas.</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Se elimina el curso básico operativo y solo queda el básico administrativa.</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El curso de nivel avanzado ahora, ahora es trabajador autorizado y es de 32 horas, antes era de 40.</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Coordinador de trabajo en alturas debe contar con curso de 50 horas en SG-SST</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En el permiso de trabajo tiene un elementos específicos.</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Reglamenta el uso de los EPP incluyendo hoja de vida, inspecciones etc.</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Reglamenta la atención de emergencias y simulacros.</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Se debe reportar a la ARL el personal que se ha entrenado.</a:t>
            </a:r>
            <a:endParaRPr kumimoji="0" lang="es-419" altLang="es-419" sz="14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419" altLang="es-419" sz="1400" b="1" i="0" u="none" strike="noStrike" cap="none" normalizeH="0" baseline="0" dirty="0">
                <a:ln>
                  <a:noFill/>
                </a:ln>
                <a:solidFill>
                  <a:srgbClr val="000000"/>
                </a:solidFill>
                <a:effectLst/>
                <a:cs typeface="Arial" panose="020B0604020202020204" pitchFamily="34" charset="0"/>
              </a:rPr>
              <a:t>El reentrenamiento ahora será cada 18 meses.</a:t>
            </a:r>
            <a:endParaRPr kumimoji="0" lang="es-419" altLang="es-419" sz="1400" b="0" i="0" u="none" strike="noStrike" cap="none" normalizeH="0" baseline="0" dirty="0">
              <a:ln>
                <a:noFill/>
              </a:ln>
              <a:solidFill>
                <a:schemeClr val="tx1"/>
              </a:solidFill>
              <a:effectLst/>
              <a:cs typeface="Arial" panose="020B0604020202020204" pitchFamily="34" charset="0"/>
            </a:endParaRPr>
          </a:p>
        </p:txBody>
      </p:sp>
      <p:pic>
        <p:nvPicPr>
          <p:cNvPr id="4" name="Picture 2">
            <a:extLst>
              <a:ext uri="{FF2B5EF4-FFF2-40B4-BE49-F238E27FC236}">
                <a16:creationId xmlns:a16="http://schemas.microsoft.com/office/drawing/2014/main" id="{0DD6E03C-598D-5252-27CB-EAAD1ADCF3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54932" y="3260662"/>
            <a:ext cx="3048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80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3CA2434-7CC5-BC53-4744-1488F31ABC34}"/>
              </a:ext>
            </a:extLst>
          </p:cNvPr>
          <p:cNvGraphicFramePr>
            <a:graphicFrameLocks noGrp="1"/>
          </p:cNvGraphicFramePr>
          <p:nvPr>
            <p:extLst>
              <p:ext uri="{D42A27DB-BD31-4B8C-83A1-F6EECF244321}">
                <p14:modId xmlns:p14="http://schemas.microsoft.com/office/powerpoint/2010/main" val="622029030"/>
              </p:ext>
            </p:extLst>
          </p:nvPr>
        </p:nvGraphicFramePr>
        <p:xfrm>
          <a:off x="978023" y="261352"/>
          <a:ext cx="9744636" cy="204994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383631">
                <a:tc>
                  <a:txBody>
                    <a:bodyPr/>
                    <a:lstStyle/>
                    <a:p>
                      <a:pPr marL="0" algn="ctr" defTabSz="457200" rtl="0" eaLnBrk="1" fontAlgn="b" latinLnBrk="0" hangingPunct="1"/>
                      <a:r>
                        <a:rPr lang="es-419" sz="1800" b="0" kern="1200" dirty="0">
                          <a:solidFill>
                            <a:schemeClr val="dk1"/>
                          </a:solidFill>
                          <a:effectLst/>
                        </a:rPr>
                        <a:t>Decreto 1252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Plan Estratégico de Seguridad Vial</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 Por el cual se modifica el literal a del artículo 2.3.2.1 del Título 2 de la Parte 3 del Libro 2 y se sustituye el Capítulo 3 del Título 2 de la Parte 3 del Libro 2 del Decreto 1079 de 2015, Único Reglamentario del Sector Transporte, en lo relacionado con los Planes Estratégicos de Seguridad Vial</a:t>
                      </a:r>
                      <a:endParaRPr lang="es-419"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400" b="0" u="none" strike="noStrike" dirty="0">
                          <a:solidFill>
                            <a:srgbClr val="000000"/>
                          </a:solidFill>
                          <a:effectLst/>
                        </a:rPr>
                        <a:t>Si se tiene PESV, cambiar la nueva definición indicada en el Decreto y esperar que Ministerio de Transporte adopte la metodología para el Diseño, Implementación y Verificación del Plan Estratégico de Seguridad Vial.</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DECRETO 1252 DE 2021 - PLANES ESTRATÉGICOS DE SEGURIDAD VIAL PESV -  IMPLEMENTANDO SGI">
            <a:extLst>
              <a:ext uri="{FF2B5EF4-FFF2-40B4-BE49-F238E27FC236}">
                <a16:creationId xmlns:a16="http://schemas.microsoft.com/office/drawing/2014/main" id="{D6DC4112-4835-3A61-93F1-C241569D72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3258" y="2565779"/>
            <a:ext cx="6745027" cy="3794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32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CA876-894D-D29B-18BF-ED45A5121D30}"/>
              </a:ext>
            </a:extLst>
          </p:cNvPr>
          <p:cNvSpPr>
            <a:spLocks noGrp="1"/>
          </p:cNvSpPr>
          <p:nvPr>
            <p:ph type="title"/>
          </p:nvPr>
        </p:nvSpPr>
        <p:spPr>
          <a:xfrm>
            <a:off x="2127505" y="2959668"/>
            <a:ext cx="8596668" cy="1320800"/>
          </a:xfrm>
        </p:spPr>
        <p:txBody>
          <a:bodyPr vert="horz" lIns="91440" tIns="45720" rIns="91440" bIns="45720" rtlCol="0" anchor="ctr">
            <a:noAutofit/>
          </a:bodyPr>
          <a:lstStyle/>
          <a:p>
            <a:pPr algn="ct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Actualización de requisitos legales en SST</a:t>
            </a:r>
            <a:b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hasta 30 de septiembre de 2021</a:t>
            </a:r>
            <a:br>
              <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81485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3EFCAAF-436F-E72B-4EA4-E28ADD744C1A}"/>
              </a:ext>
            </a:extLst>
          </p:cNvPr>
          <p:cNvGraphicFramePr>
            <a:graphicFrameLocks noGrp="1"/>
          </p:cNvGraphicFramePr>
          <p:nvPr>
            <p:extLst>
              <p:ext uri="{D42A27DB-BD31-4B8C-83A1-F6EECF244321}">
                <p14:modId xmlns:p14="http://schemas.microsoft.com/office/powerpoint/2010/main" val="3071684083"/>
              </p:ext>
            </p:extLst>
          </p:nvPr>
        </p:nvGraphicFramePr>
        <p:xfrm>
          <a:off x="1034254" y="583506"/>
          <a:ext cx="9744636" cy="201946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Decreto 466 de 2021 y Resolución 588,816 y 1022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100" b="0" u="none" strike="noStrike">
                          <a:solidFill>
                            <a:srgbClr val="000000"/>
                          </a:solidFill>
                          <a:effectLst/>
                        </a:rPr>
                        <a:t>Por el cual se modifica el Artículo 7 del Decreto 109 de 2021, modificado por el Decreto 0404 de 2021 y se dictan otras disposiciones</a:t>
                      </a:r>
                      <a:br>
                        <a:rPr lang="es-419" sz="1100" b="0" u="none" strike="noStrike">
                          <a:solidFill>
                            <a:srgbClr val="000000"/>
                          </a:solidFill>
                          <a:effectLst/>
                        </a:rPr>
                      </a:br>
                      <a:r>
                        <a:rPr lang="es-419" sz="1100" b="0" u="none" strike="noStrike">
                          <a:solidFill>
                            <a:srgbClr val="000000"/>
                          </a:solidFill>
                          <a:effectLst/>
                        </a:rPr>
                        <a:t>Por la cual se implementan modelos piloto para la aplicación de las vacunas contra el Covid-19 a personas que pertenecen a los regímenes de excepción y otras poblaciones especiales que hacen parte de la etapa 3 de que trata el artículo 7° del Decreto 109 de 2021, modificado por los Decretos 404 y 466 de 2021.</a:t>
                      </a:r>
                      <a:endParaRPr lang="es-419"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La empresa ha socializado a los trabajadores las etapas de vacunación y ha solicitado realicen su priorización si tienen algunas de las enfermedades indicadas, así mismo, cuenta con los soportes de vacunación COVID-19 para cada trabajador.</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descr="Interfaz de usuario gráfica, Aplicación&#10;&#10;Descripción generada automáticamente">
            <a:extLst>
              <a:ext uri="{FF2B5EF4-FFF2-40B4-BE49-F238E27FC236}">
                <a16:creationId xmlns:a16="http://schemas.microsoft.com/office/drawing/2014/main" id="{E760AF6F-BDF6-FC44-42D9-E5A081BBA6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4496" y="2742979"/>
            <a:ext cx="7464152" cy="3889834"/>
          </a:xfrm>
          <a:prstGeom prst="rect">
            <a:avLst/>
          </a:prstGeom>
        </p:spPr>
      </p:pic>
    </p:spTree>
    <p:extLst>
      <p:ext uri="{BB962C8B-B14F-4D97-AF65-F5344CB8AC3E}">
        <p14:creationId xmlns:p14="http://schemas.microsoft.com/office/powerpoint/2010/main" val="417181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246872123"/>
              </p:ext>
            </p:extLst>
          </p:nvPr>
        </p:nvGraphicFramePr>
        <p:xfrm>
          <a:off x="1067030" y="261430"/>
          <a:ext cx="10873208" cy="35434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Circular 026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Acoso Laboral</a:t>
                      </a:r>
                    </a:p>
                  </a:txBody>
                  <a:tcPr marL="9525" marR="9525" marT="9525" marB="0" anchor="ctr"/>
                </a:tc>
                <a:tc>
                  <a:txBody>
                    <a:bodyPr/>
                    <a:lstStyle/>
                    <a:p>
                      <a:pPr algn="l" fontAlgn="b"/>
                      <a:r>
                        <a:rPr lang="es-MX" sz="1800" kern="1200" dirty="0">
                          <a:solidFill>
                            <a:schemeClr val="dk1"/>
                          </a:solidFill>
                          <a:effectLst/>
                          <a:latin typeface="+mn-lt"/>
                          <a:ea typeface="+mn-ea"/>
                          <a:cs typeface="+mn-cs"/>
                        </a:rPr>
                        <a:t>Prevención y atención del acoso laboral y sexual, violencia basada en género contra las mujeres y personas de los sectores sociales LGBTIQ+ en el ámbito laboral</a:t>
                      </a:r>
                      <a:r>
                        <a:rPr lang="es-ES" sz="1800" kern="1200" dirty="0">
                          <a:solidFill>
                            <a:schemeClr val="dk1"/>
                          </a:solidFill>
                          <a:effectLst/>
                          <a:latin typeface="+mn-lt"/>
                          <a:ea typeface="+mn-ea"/>
                          <a:cs typeface="+mn-cs"/>
                        </a:rPr>
                        <a:t>	</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a:t>
                      </a:r>
                      <a:r>
                        <a:rPr lang="es-ES" sz="1500" b="0" i="0" u="none" strike="noStrike" kern="1200" dirty="0">
                          <a:solidFill>
                            <a:srgbClr val="000000"/>
                          </a:solidFill>
                          <a:effectLst/>
                          <a:latin typeface="Calibri" panose="020F0502020204030204" pitchFamily="34" charset="0"/>
                          <a:ea typeface="+mn-ea"/>
                          <a:cs typeface="+mn-cs"/>
                        </a:rPr>
                        <a:t>está cumpliendo con los requisitos legales que recuerda la circular, respecto a la prevención de acoso laboral incluida la modalidad de discriminación y comité de convivencia laboral. Ser revisan los principales aspectos de la circular:</a:t>
                      </a:r>
                    </a:p>
                    <a:p>
                      <a:pPr algn="l" fontAlgn="b"/>
                      <a:r>
                        <a:rPr lang="es-ES" sz="1500" b="0" i="0" u="none" strike="noStrike" kern="1200" dirty="0">
                          <a:solidFill>
                            <a:srgbClr val="000000"/>
                          </a:solidFill>
                          <a:effectLst/>
                          <a:latin typeface="Calibri" panose="020F0502020204030204" pitchFamily="34" charset="0"/>
                          <a:ea typeface="+mn-ea"/>
                          <a:cs typeface="+mn-cs"/>
                        </a:rPr>
                        <a:t>1. La eliminación de todo tipo de discriminación en el mundo del trabajo</a:t>
                      </a:r>
                    </a:p>
                    <a:p>
                      <a:pPr algn="l" fontAlgn="b"/>
                      <a:r>
                        <a:rPr lang="es-ES" sz="1500" b="0" i="0" u="none" strike="noStrike" kern="1200" dirty="0">
                          <a:solidFill>
                            <a:srgbClr val="000000"/>
                          </a:solidFill>
                          <a:effectLst/>
                          <a:latin typeface="Calibri" panose="020F0502020204030204" pitchFamily="34" charset="0"/>
                          <a:ea typeface="+mn-ea"/>
                          <a:cs typeface="+mn-cs"/>
                        </a:rPr>
                        <a:t>2. Violencias contra las mujeres y acoso sexual tipificados en la Ley</a:t>
                      </a:r>
                    </a:p>
                    <a:p>
                      <a:pPr algn="l" fontAlgn="b"/>
                      <a:r>
                        <a:rPr lang="es-ES" sz="1500" b="0" i="0" u="none" strike="noStrike" kern="1200" dirty="0">
                          <a:solidFill>
                            <a:srgbClr val="000000"/>
                          </a:solidFill>
                          <a:effectLst/>
                          <a:latin typeface="Calibri" panose="020F0502020204030204" pitchFamily="34" charset="0"/>
                          <a:ea typeface="+mn-ea"/>
                          <a:cs typeface="+mn-cs"/>
                        </a:rPr>
                        <a:t>3. Prevención y corrección del acoso laboral</a:t>
                      </a:r>
                    </a:p>
                    <a:p>
                      <a:pPr algn="l" fontAlgn="b"/>
                      <a:r>
                        <a:rPr lang="es-ES" sz="1500" b="0" i="0" u="none" strike="noStrike" kern="1200" dirty="0">
                          <a:solidFill>
                            <a:srgbClr val="000000"/>
                          </a:solidFill>
                          <a:effectLst/>
                          <a:latin typeface="Calibri" panose="020F0502020204030204" pitchFamily="34" charset="0"/>
                          <a:ea typeface="+mn-ea"/>
                          <a:cs typeface="+mn-cs"/>
                        </a:rPr>
                        <a:t>4. Responsabilidad de los empleadores públicos y privados</a:t>
                      </a:r>
                    </a:p>
                    <a:p>
                      <a:pPr algn="l" fontAlgn="b"/>
                      <a:r>
                        <a:rPr lang="es-ES" sz="1500" b="0" i="0" u="none" strike="noStrike" kern="1200" dirty="0">
                          <a:solidFill>
                            <a:srgbClr val="000000"/>
                          </a:solidFill>
                          <a:effectLst/>
                          <a:latin typeface="Calibri" panose="020F0502020204030204" pitchFamily="34" charset="0"/>
                          <a:ea typeface="+mn-ea"/>
                          <a:cs typeface="+mn-cs"/>
                        </a:rPr>
                        <a:t>5. Responsabilidad de las Administradoras de Riesgos laborales</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C5CB44F7-DAA8-51C2-8F8C-8A4FFA0FAD2A}"/>
              </a:ext>
            </a:extLst>
          </p:cNvPr>
          <p:cNvPicPr>
            <a:picLocks noChangeAspect="1"/>
          </p:cNvPicPr>
          <p:nvPr/>
        </p:nvPicPr>
        <p:blipFill>
          <a:blip r:embed="rId2"/>
          <a:stretch>
            <a:fillRect/>
          </a:stretch>
        </p:blipFill>
        <p:spPr>
          <a:xfrm>
            <a:off x="1773718" y="4365850"/>
            <a:ext cx="9743873" cy="1967217"/>
          </a:xfrm>
          <a:prstGeom prst="rect">
            <a:avLst/>
          </a:prstGeom>
        </p:spPr>
      </p:pic>
      <p:sp>
        <p:nvSpPr>
          <p:cNvPr id="4" name="CuadroTexto 3">
            <a:extLst>
              <a:ext uri="{FF2B5EF4-FFF2-40B4-BE49-F238E27FC236}">
                <a16:creationId xmlns:a16="http://schemas.microsoft.com/office/drawing/2014/main" id="{4EFC5C72-D16C-0DB7-9162-12F8856EAF14}"/>
              </a:ext>
            </a:extLst>
          </p:cNvPr>
          <p:cNvSpPr txBox="1"/>
          <p:nvPr/>
        </p:nvSpPr>
        <p:spPr>
          <a:xfrm>
            <a:off x="1687950" y="3900705"/>
            <a:ext cx="3756074" cy="369332"/>
          </a:xfrm>
          <a:prstGeom prst="rect">
            <a:avLst/>
          </a:prstGeom>
          <a:noFill/>
        </p:spPr>
        <p:txBody>
          <a:bodyPr wrap="square" rtlCol="0">
            <a:spAutoFit/>
          </a:bodyPr>
          <a:lstStyle/>
          <a:p>
            <a:r>
              <a:rPr lang="es-ES" b="1" dirty="0"/>
              <a:t>Situación que da origen a la circular:</a:t>
            </a:r>
          </a:p>
        </p:txBody>
      </p:sp>
    </p:spTree>
    <p:extLst>
      <p:ext uri="{BB962C8B-B14F-4D97-AF65-F5344CB8AC3E}">
        <p14:creationId xmlns:p14="http://schemas.microsoft.com/office/powerpoint/2010/main" val="291562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BE84FF2-E934-11D4-74D5-EF030F5E2D3D}"/>
              </a:ext>
            </a:extLst>
          </p:cNvPr>
          <p:cNvGraphicFramePr>
            <a:graphicFrameLocks noGrp="1"/>
          </p:cNvGraphicFramePr>
          <p:nvPr>
            <p:extLst>
              <p:ext uri="{D42A27DB-BD31-4B8C-83A1-F6EECF244321}">
                <p14:modId xmlns:p14="http://schemas.microsoft.com/office/powerpoint/2010/main" val="3104550871"/>
              </p:ext>
            </p:extLst>
          </p:nvPr>
        </p:nvGraphicFramePr>
        <p:xfrm>
          <a:off x="1047902" y="305360"/>
          <a:ext cx="9744636" cy="229378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Ley 2101 del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Humana</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CO" sz="1600" b="0" u="none" strike="noStrike" kern="1200" dirty="0">
                          <a:solidFill>
                            <a:srgbClr val="000000"/>
                          </a:solidFill>
                          <a:effectLst/>
                        </a:rPr>
                        <a:t>Por medio de la cual se reduce la jornada laboral semanal de manera gradual, sin disminuir el salario de los trabajadores y se dictan otras disposiciones. </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Modificación del reglamento interno de trabajo a partir del año 2023 para reducir l</a:t>
                      </a:r>
                      <a:r>
                        <a:rPr lang="es-CO" sz="1600" b="0" u="none" strike="noStrike" dirty="0">
                          <a:solidFill>
                            <a:srgbClr val="000000"/>
                          </a:solidFill>
                          <a:effectLst/>
                        </a:rPr>
                        <a:t>a duración máxima de la jornada ordinaria de trabajo a cuarenta y dos (42) horas a la semana, que podrán ser distribuidas, de común acuerdo, entre empleador y trabajador, en 5 o 6 días, a la semana, garantizando siempre el día de descanso.</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Disminución de la jornada laboral en Colombia | Digital Ware">
            <a:extLst>
              <a:ext uri="{FF2B5EF4-FFF2-40B4-BE49-F238E27FC236}">
                <a16:creationId xmlns:a16="http://schemas.microsoft.com/office/drawing/2014/main" id="{C60C0834-F1DF-0D19-8839-79E07839BC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4097" y="2599143"/>
            <a:ext cx="6587700" cy="40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32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 trabajo remoto! La nueva modalidad laboral en Colombia| Digital Ware">
            <a:extLst>
              <a:ext uri="{FF2B5EF4-FFF2-40B4-BE49-F238E27FC236}">
                <a16:creationId xmlns:a16="http://schemas.microsoft.com/office/drawing/2014/main" id="{B486705C-F9BB-6164-093F-3498E3B143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582" y="0"/>
            <a:ext cx="5686425" cy="6515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FDCFC665-5F7F-E7A8-6B28-1F8B99FD8E8C}"/>
              </a:ext>
            </a:extLst>
          </p:cNvPr>
          <p:cNvGraphicFramePr>
            <a:graphicFrameLocks noGrp="1"/>
          </p:cNvGraphicFramePr>
          <p:nvPr>
            <p:extLst>
              <p:ext uri="{D42A27DB-BD31-4B8C-83A1-F6EECF244321}">
                <p14:modId xmlns:p14="http://schemas.microsoft.com/office/powerpoint/2010/main" val="3971752274"/>
              </p:ext>
            </p:extLst>
          </p:nvPr>
        </p:nvGraphicFramePr>
        <p:xfrm>
          <a:off x="6848055" y="1529224"/>
          <a:ext cx="5039145" cy="3799552"/>
        </p:xfrm>
        <a:graphic>
          <a:graphicData uri="http://schemas.openxmlformats.org/drawingml/2006/table">
            <a:tbl>
              <a:tblPr>
                <a:tableStyleId>{69C7853C-536D-4A76-A0AE-DD22124D55A5}</a:tableStyleId>
              </a:tblPr>
              <a:tblGrid>
                <a:gridCol w="904702">
                  <a:extLst>
                    <a:ext uri="{9D8B030D-6E8A-4147-A177-3AD203B41FA5}">
                      <a16:colId xmlns:a16="http://schemas.microsoft.com/office/drawing/2014/main" val="37908183"/>
                    </a:ext>
                  </a:extLst>
                </a:gridCol>
                <a:gridCol w="872628">
                  <a:extLst>
                    <a:ext uri="{9D8B030D-6E8A-4147-A177-3AD203B41FA5}">
                      <a16:colId xmlns:a16="http://schemas.microsoft.com/office/drawing/2014/main" val="1875907923"/>
                    </a:ext>
                  </a:extLst>
                </a:gridCol>
                <a:gridCol w="1146412">
                  <a:extLst>
                    <a:ext uri="{9D8B030D-6E8A-4147-A177-3AD203B41FA5}">
                      <a16:colId xmlns:a16="http://schemas.microsoft.com/office/drawing/2014/main" val="1344479782"/>
                    </a:ext>
                  </a:extLst>
                </a:gridCol>
                <a:gridCol w="2115403">
                  <a:extLst>
                    <a:ext uri="{9D8B030D-6E8A-4147-A177-3AD203B41FA5}">
                      <a16:colId xmlns:a16="http://schemas.microsoft.com/office/drawing/2014/main" val="3240994636"/>
                    </a:ext>
                  </a:extLst>
                </a:gridCol>
              </a:tblGrid>
              <a:tr h="376267">
                <a:tc>
                  <a:txBody>
                    <a:bodyPr/>
                    <a:lstStyle/>
                    <a:p>
                      <a:pPr algn="ctr" fontAlgn="b"/>
                      <a:r>
                        <a:rPr lang="es-419" sz="1200" u="none" strike="noStrike" dirty="0">
                          <a:effectLst/>
                        </a:rPr>
                        <a:t>Nombre</a:t>
                      </a:r>
                      <a:endParaRPr lang="es-419"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200" u="none" strike="noStrike" dirty="0">
                          <a:effectLst/>
                        </a:rPr>
                        <a:t>Clasificación</a:t>
                      </a:r>
                      <a:endParaRPr lang="es-419"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200" u="none" strike="noStrike">
                          <a:effectLst/>
                        </a:rPr>
                        <a:t>Descripción</a:t>
                      </a:r>
                      <a:endParaRPr lang="es-419"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200" u="none" strike="noStrike" dirty="0">
                          <a:effectLst/>
                        </a:rPr>
                        <a:t>Mecanismo de cumplimiento</a:t>
                      </a:r>
                      <a:endParaRPr lang="es-419"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2692757">
                <a:tc>
                  <a:txBody>
                    <a:bodyPr/>
                    <a:lstStyle/>
                    <a:p>
                      <a:pPr marL="0" algn="ctr" defTabSz="457200" rtl="0" eaLnBrk="1" fontAlgn="b" latinLnBrk="0" hangingPunct="1"/>
                      <a:r>
                        <a:rPr lang="es-419" sz="1400" b="0" u="none" strike="noStrike" kern="1200" dirty="0">
                          <a:solidFill>
                            <a:srgbClr val="000000"/>
                          </a:solidFill>
                          <a:effectLst/>
                        </a:rPr>
                        <a:t>Ley 2121 del 2021</a:t>
                      </a:r>
                      <a:endParaRPr lang="es-419"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400" b="0" u="none" strike="noStrike" kern="1200" dirty="0">
                          <a:solidFill>
                            <a:srgbClr val="000000"/>
                          </a:solidFill>
                          <a:effectLst/>
                        </a:rPr>
                        <a:t>Gestión Humana</a:t>
                      </a:r>
                      <a:endParaRPr lang="es-419"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kern="1200" dirty="0">
                          <a:solidFill>
                            <a:srgbClr val="000000"/>
                          </a:solidFill>
                          <a:effectLst/>
                        </a:rPr>
                        <a:t>Por medio de la cual se crea el régimen de trabajo remoto y se establecen normas para promoverlo, regularlo y se dictan otras disposiciones.</a:t>
                      </a:r>
                      <a:endParaRPr lang="es-419"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Se tiene en cuenta la norma si se requiere pactar de manera voluntaria por las partes y podrá ser desarrollada a través de las tecnologías existentes y nuevas, u otros medios y mecanismos que permitan ejercer la labor contratada de manera remota.</a:t>
                      </a:r>
                    </a:p>
                    <a:p>
                      <a:pPr algn="l" fontAlgn="b"/>
                      <a:r>
                        <a:rPr lang="es-419" sz="1400" b="0" u="none" strike="noStrike" dirty="0">
                          <a:solidFill>
                            <a:srgbClr val="000000"/>
                          </a:solidFill>
                          <a:effectLst/>
                        </a:rPr>
                        <a:t>Esta forma de ejecución no comparte los elementos constitutivos y regulados para el teletrabajo y/o trabajo en casa y las normas que lo modifiquen.</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spTree>
    <p:extLst>
      <p:ext uri="{BB962C8B-B14F-4D97-AF65-F5344CB8AC3E}">
        <p14:creationId xmlns:p14="http://schemas.microsoft.com/office/powerpoint/2010/main" val="23804067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055E37E-5B1F-7CB3-7BC0-FACE6202E9B2}"/>
              </a:ext>
            </a:extLst>
          </p:cNvPr>
          <p:cNvGraphicFramePr>
            <a:graphicFrameLocks noGrp="1"/>
          </p:cNvGraphicFramePr>
          <p:nvPr>
            <p:extLst>
              <p:ext uri="{D42A27DB-BD31-4B8C-83A1-F6EECF244321}">
                <p14:modId xmlns:p14="http://schemas.microsoft.com/office/powerpoint/2010/main" val="427351411"/>
              </p:ext>
            </p:extLst>
          </p:nvPr>
        </p:nvGraphicFramePr>
        <p:xfrm>
          <a:off x="983432" y="171224"/>
          <a:ext cx="9744636" cy="2781463"/>
        </p:xfrm>
        <a:graphic>
          <a:graphicData uri="http://schemas.openxmlformats.org/drawingml/2006/table">
            <a:tbl>
              <a:tblPr>
                <a:tableStyleId>{69C7853C-536D-4A76-A0AE-DD22124D55A5}</a:tableStyleId>
              </a:tblPr>
              <a:tblGrid>
                <a:gridCol w="1584176">
                  <a:extLst>
                    <a:ext uri="{9D8B030D-6E8A-4147-A177-3AD203B41FA5}">
                      <a16:colId xmlns:a16="http://schemas.microsoft.com/office/drawing/2014/main" val="37908183"/>
                    </a:ext>
                  </a:extLst>
                </a:gridCol>
                <a:gridCol w="1584176">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047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kern="1200" dirty="0">
                          <a:solidFill>
                            <a:srgbClr val="000000"/>
                          </a:solidFill>
                          <a:effectLst/>
                        </a:rPr>
                        <a:t>Aspectos a tener en cuenta en relación con la vacuna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La empresa promueve e impulsar la vacunación de sus trabajadores garantizando, propiciando y promoviendo su asistencia a los puestos de vacunación aún dentro de la jornada laboral otorgando los permisos requeridos para ello.</a:t>
                      </a:r>
                    </a:p>
                    <a:p>
                      <a:pPr algn="l" fontAlgn="b"/>
                      <a:r>
                        <a:rPr lang="es-419" sz="1600" b="0" u="none" strike="noStrike" dirty="0">
                          <a:solidFill>
                            <a:srgbClr val="000000"/>
                          </a:solidFill>
                          <a:effectLst/>
                        </a:rPr>
                        <a:t>La empresas implementa las medidas y protocolos de bioseguridad adoptadas mediante la Resolución 777 de 2021 y demás normas pertinentes.</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MinTrabajo on Twitter: &amp;quot;¿Nos van a dar un día libre por vacunarnos? 🤔 ❌  NO, la circular 0047 del Ministerio del Trabajo señala que los empleadores  deben dar permiso al trabajador para">
            <a:extLst>
              <a:ext uri="{FF2B5EF4-FFF2-40B4-BE49-F238E27FC236}">
                <a16:creationId xmlns:a16="http://schemas.microsoft.com/office/drawing/2014/main" id="{CDB5FE13-18C9-0483-B4E0-FF9B29C783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9237" y="3057099"/>
            <a:ext cx="3671873" cy="356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47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E4E0AB3-D1E1-702C-120E-CB12236806F4}"/>
              </a:ext>
            </a:extLst>
          </p:cNvPr>
          <p:cNvGraphicFramePr>
            <a:graphicFrameLocks noGrp="1"/>
          </p:cNvGraphicFramePr>
          <p:nvPr>
            <p:extLst>
              <p:ext uri="{D42A27DB-BD31-4B8C-83A1-F6EECF244321}">
                <p14:modId xmlns:p14="http://schemas.microsoft.com/office/powerpoint/2010/main" val="893757310"/>
              </p:ext>
            </p:extLst>
          </p:nvPr>
        </p:nvGraphicFramePr>
        <p:xfrm>
          <a:off x="1106163" y="469252"/>
          <a:ext cx="9744636" cy="2781463"/>
        </p:xfrm>
        <a:graphic>
          <a:graphicData uri="http://schemas.openxmlformats.org/drawingml/2006/table">
            <a:tbl>
              <a:tblPr>
                <a:tableStyleId>{284E427A-3D55-4303-BF80-6455036E1DE7}</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Decreto 1026 de 2021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algn="l" fontAlgn="b"/>
                      <a:r>
                        <a:rPr lang="es-419" sz="1600" b="0" i="0" u="none" strike="noStrike" kern="1200" dirty="0">
                          <a:solidFill>
                            <a:srgbClr val="000000"/>
                          </a:solidFill>
                          <a:effectLst/>
                          <a:latin typeface="Calibri" panose="020F0502020204030204" pitchFamily="34" charset="0"/>
                          <a:ea typeface="+mn-ea"/>
                          <a:cs typeface="+mn-cs"/>
                        </a:rPr>
                        <a:t>Por el cual se imparten instrucciones en virtud de la emergencia sanitaria generada por la pandemia del Coronavirus COVID - 19, Y el mantenimiento del orden público, se decreta el aislamiento selectivo con distanciamiento individual responsable y la reactivación económica segura </a:t>
                      </a:r>
                    </a:p>
                  </a:txBody>
                  <a:tcPr marL="9525" marR="9525" marT="9525" marB="0" anchor="b"/>
                </a:tc>
                <a:tc>
                  <a:txBody>
                    <a:bodyPr/>
                    <a:lstStyle/>
                    <a:p>
                      <a:pPr algn="l" fontAlgn="b"/>
                      <a:r>
                        <a:rPr lang="es-419" sz="1600" b="0" i="0" u="none" strike="noStrike" dirty="0">
                          <a:solidFill>
                            <a:srgbClr val="000000"/>
                          </a:solidFill>
                          <a:effectLst/>
                          <a:latin typeface="Calibri" panose="020F0502020204030204" pitchFamily="34" charset="0"/>
                        </a:rPr>
                        <a:t>La empresa continua cumpliendo los protocolos de bioseguridad para cumplir con el Aislamiento Selectivo, Distanciamiento Individual Responsable y Reactivación Económica Segura</a:t>
                      </a:r>
                    </a:p>
                  </a:txBody>
                  <a:tcPr marL="9525" marR="9525" marT="9525" marB="0" anchor="ctr"/>
                </a:tc>
                <a:extLst>
                  <a:ext uri="{0D108BD9-81ED-4DB2-BD59-A6C34878D82A}">
                    <a16:rowId xmlns:a16="http://schemas.microsoft.com/office/drawing/2014/main" val="3079747958"/>
                  </a:ext>
                </a:extLst>
              </a:tr>
            </a:tbl>
          </a:graphicData>
        </a:graphic>
      </p:graphicFrame>
      <p:sp>
        <p:nvSpPr>
          <p:cNvPr id="3" name="CuadroTexto 2">
            <a:extLst>
              <a:ext uri="{FF2B5EF4-FFF2-40B4-BE49-F238E27FC236}">
                <a16:creationId xmlns:a16="http://schemas.microsoft.com/office/drawing/2014/main" id="{6A316FCF-6AA0-C839-0593-CC7CC1A2AB9E}"/>
              </a:ext>
            </a:extLst>
          </p:cNvPr>
          <p:cNvSpPr txBox="1"/>
          <p:nvPr/>
        </p:nvSpPr>
        <p:spPr>
          <a:xfrm>
            <a:off x="6082938" y="3295935"/>
            <a:ext cx="6109062" cy="369332"/>
          </a:xfrm>
          <a:prstGeom prst="rect">
            <a:avLst/>
          </a:prstGeom>
          <a:noFill/>
        </p:spPr>
        <p:txBody>
          <a:bodyPr wrap="square">
            <a:spAutoFit/>
          </a:bodyPr>
          <a:lstStyle/>
          <a:p>
            <a:r>
              <a:rPr lang="es-419" b="0" i="0" dirty="0">
                <a:solidFill>
                  <a:srgbClr val="464646"/>
                </a:solidFill>
                <a:effectLst/>
                <a:latin typeface="Roboto Slab"/>
              </a:rPr>
              <a:t>deroga el </a:t>
            </a:r>
            <a:r>
              <a:rPr lang="es-419" b="0" i="0" u="none" strike="noStrike" dirty="0">
                <a:solidFill>
                  <a:srgbClr val="94AF2F"/>
                </a:solidFill>
                <a:effectLst/>
                <a:latin typeface="Roboto Slab"/>
                <a:hlinkClick r:id="rId2"/>
              </a:rPr>
              <a:t>Decreto 580 del 31 de mayo de 2021</a:t>
            </a:r>
            <a:r>
              <a:rPr lang="es-419" b="0" i="0" dirty="0">
                <a:solidFill>
                  <a:srgbClr val="464646"/>
                </a:solidFill>
                <a:effectLst/>
                <a:latin typeface="Roboto Slab"/>
              </a:rPr>
              <a:t>.</a:t>
            </a:r>
            <a:endParaRPr lang="es-419" dirty="0"/>
          </a:p>
        </p:txBody>
      </p:sp>
      <p:pic>
        <p:nvPicPr>
          <p:cNvPr id="5" name="Imagen 4" descr="Interfaz de usuario gráfica, Aplicación, Word&#10;&#10;Descripción generada automáticamente">
            <a:extLst>
              <a:ext uri="{FF2B5EF4-FFF2-40B4-BE49-F238E27FC236}">
                <a16:creationId xmlns:a16="http://schemas.microsoft.com/office/drawing/2014/main" id="{588D5430-DAA9-D382-4532-16AE1AA6C8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96354" y="4326341"/>
            <a:ext cx="8999291" cy="1217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6620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B815475-847B-9428-2A47-1467A34950D0}"/>
              </a:ext>
            </a:extLst>
          </p:cNvPr>
          <p:cNvGraphicFramePr>
            <a:graphicFrameLocks noGrp="1"/>
          </p:cNvGraphicFramePr>
          <p:nvPr>
            <p:extLst>
              <p:ext uri="{D42A27DB-BD31-4B8C-83A1-F6EECF244321}">
                <p14:modId xmlns:p14="http://schemas.microsoft.com/office/powerpoint/2010/main" val="2272357018"/>
              </p:ext>
            </p:extLst>
          </p:nvPr>
        </p:nvGraphicFramePr>
        <p:xfrm>
          <a:off x="1075197" y="542562"/>
          <a:ext cx="9744636" cy="1944216"/>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037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Plan de emergencias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kern="1200" dirty="0">
                          <a:solidFill>
                            <a:srgbClr val="000000"/>
                          </a:solidFill>
                          <a:effectLst/>
                        </a:rPr>
                        <a:t>Simulacro Nacional de Respuesta a Emergencias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La empresa participa en el simulacro de autoprotección.</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Simulacro Nacional del Respuesta a Emergencias 2021 – ccs.org.co">
            <a:extLst>
              <a:ext uri="{FF2B5EF4-FFF2-40B4-BE49-F238E27FC236}">
                <a16:creationId xmlns:a16="http://schemas.microsoft.com/office/drawing/2014/main" id="{5383E7BA-8093-1D6A-DFD9-EA884F6CCCD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23592" y="2934269"/>
            <a:ext cx="7560506" cy="27269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270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1A25B47-BD7D-3B6C-F3D8-6B3F8BA4FCC7}"/>
              </a:ext>
            </a:extLst>
          </p:cNvPr>
          <p:cNvGraphicFramePr>
            <a:graphicFrameLocks noGrp="1"/>
          </p:cNvGraphicFramePr>
          <p:nvPr>
            <p:extLst>
              <p:ext uri="{D42A27DB-BD31-4B8C-83A1-F6EECF244321}">
                <p14:modId xmlns:p14="http://schemas.microsoft.com/office/powerpoint/2010/main" val="3010352763"/>
              </p:ext>
            </p:extLst>
          </p:nvPr>
        </p:nvGraphicFramePr>
        <p:xfrm>
          <a:off x="1116141" y="597153"/>
          <a:ext cx="9744636" cy="1944216"/>
        </p:xfrm>
        <a:graphic>
          <a:graphicData uri="http://schemas.openxmlformats.org/drawingml/2006/table">
            <a:tbl>
              <a:tblPr>
                <a:tableStyleId>{284E427A-3D55-4303-BF80-6455036E1DE7}</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algn="ctr" fontAlgn="ctr"/>
                      <a:r>
                        <a:rPr lang="es-419" sz="1200" b="0" i="0" u="none" strike="noStrike" dirty="0">
                          <a:solidFill>
                            <a:srgbClr val="000000"/>
                          </a:solidFill>
                          <a:effectLst/>
                          <a:latin typeface="Arial" panose="020B0604020202020204" pitchFamily="34" charset="0"/>
                        </a:rPr>
                        <a:t>Resolución 40293 de 2021</a:t>
                      </a:r>
                    </a:p>
                  </a:txBody>
                  <a:tcPr marL="9525" marR="9525" marT="9525" marB="0" anchor="ctr"/>
                </a:tc>
                <a:tc>
                  <a:txBody>
                    <a:bodyPr/>
                    <a:lstStyle/>
                    <a:p>
                      <a:pPr algn="ctr" fontAlgn="b"/>
                      <a:r>
                        <a:rPr lang="es-419" sz="1200" b="0" i="0" u="none" strike="noStrike" dirty="0">
                          <a:solidFill>
                            <a:srgbClr val="000000"/>
                          </a:solidFill>
                          <a:effectLst/>
                          <a:latin typeface="Calibri" panose="020F0502020204030204" pitchFamily="34" charset="0"/>
                        </a:rPr>
                        <a:t>Instalaciones eléctricas </a:t>
                      </a:r>
                    </a:p>
                  </a:txBody>
                  <a:tcPr marL="9525" marR="9525" marT="9525" marB="0" anchor="ctr"/>
                </a:tc>
                <a:tc>
                  <a:txBody>
                    <a:bodyPr/>
                    <a:lstStyle/>
                    <a:p>
                      <a:pPr algn="l" fontAlgn="ctr"/>
                      <a:r>
                        <a:rPr lang="es-419" sz="1200" b="0" i="0" u="none" strike="noStrike" dirty="0">
                          <a:solidFill>
                            <a:srgbClr val="000000"/>
                          </a:solidFill>
                          <a:effectLst/>
                          <a:latin typeface="Arial" panose="020B0604020202020204" pitchFamily="34" charset="0"/>
                        </a:rPr>
                        <a:t>Por la cual se modifican y derogan algunas disposiciones y requisitos del Anexo General del Reglamento Técnico de Instalaciones Eléctricas — RETIE, adoptado mediante Resolución No. 90708 y se deroga el artículo 1* de la Resolución 4 0259 de 2017</a:t>
                      </a:r>
                    </a:p>
                  </a:txBody>
                  <a:tcPr marL="9525" marR="9525" marT="9525" marB="0" anchor="ctr"/>
                </a:tc>
                <a:tc>
                  <a:txBody>
                    <a:bodyPr/>
                    <a:lstStyle/>
                    <a:p>
                      <a:pPr algn="l" fontAlgn="b"/>
                      <a:r>
                        <a:rPr lang="es-419" sz="1200" b="0" i="0" u="none" strike="noStrike" dirty="0">
                          <a:solidFill>
                            <a:srgbClr val="000000"/>
                          </a:solidFill>
                          <a:effectLst/>
                          <a:latin typeface="Calibri" panose="020F0502020204030204" pitchFamily="34" charset="0"/>
                        </a:rPr>
                        <a:t>La empresa tiene en cuenta la norma para la revisión de la red eléctrica de sus instalaciones</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Conversatorio Modificaciones Retie | CCENERGÍA">
            <a:extLst>
              <a:ext uri="{FF2B5EF4-FFF2-40B4-BE49-F238E27FC236}">
                <a16:creationId xmlns:a16="http://schemas.microsoft.com/office/drawing/2014/main" id="{73ADCCED-FD33-9F1C-4C49-FB49460AFFB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330987" y="2770496"/>
            <a:ext cx="5714563" cy="371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80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ACB8276-B01A-B434-BE8D-C498F3E5A83C}"/>
              </a:ext>
            </a:extLst>
          </p:cNvPr>
          <p:cNvGraphicFramePr>
            <a:graphicFrameLocks noGrp="1"/>
          </p:cNvGraphicFramePr>
          <p:nvPr>
            <p:extLst>
              <p:ext uri="{D42A27DB-BD31-4B8C-83A1-F6EECF244321}">
                <p14:modId xmlns:p14="http://schemas.microsoft.com/office/powerpoint/2010/main" val="132054109"/>
              </p:ext>
            </p:extLst>
          </p:nvPr>
        </p:nvGraphicFramePr>
        <p:xfrm>
          <a:off x="979662" y="350073"/>
          <a:ext cx="9744636" cy="253762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algn="l" fontAlgn="b"/>
                      <a:r>
                        <a:rPr lang="es-419" sz="1600" b="0" u="none" strike="noStrike">
                          <a:solidFill>
                            <a:srgbClr val="000000"/>
                          </a:solidFill>
                          <a:effectLst/>
                        </a:rPr>
                        <a:t>Ley 2117 de 2021</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Humana</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medio del cual se adiciona la Ley 1429 de 2010, la Ley 823 de 2003, se establecen medidas para fortalecer y promover la igualdad de la mujer en el acceso laboral y en educación en los sectores económicos donde han tenido una baja participación y se dictan otras disposiciones.</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La empresa tiene en cuenta la norma para promover la igualdad de la mujer en las vacantes laborales de la empresa tal como se tiene en el proceso de selección, donde no se tiene ninguna discriminación por género.</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a:extLst>
              <a:ext uri="{FF2B5EF4-FFF2-40B4-BE49-F238E27FC236}">
                <a16:creationId xmlns:a16="http://schemas.microsoft.com/office/drawing/2014/main" id="{173290C9-54EC-988D-C4A9-B690121369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0324" y="2925081"/>
            <a:ext cx="6460976" cy="363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9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158A2C2-8B82-8C15-2ACF-2F21DF4D152A}"/>
              </a:ext>
            </a:extLst>
          </p:cNvPr>
          <p:cNvGraphicFramePr>
            <a:graphicFrameLocks noGrp="1"/>
          </p:cNvGraphicFramePr>
          <p:nvPr>
            <p:extLst>
              <p:ext uri="{D42A27DB-BD31-4B8C-83A1-F6EECF244321}">
                <p14:modId xmlns:p14="http://schemas.microsoft.com/office/powerpoint/2010/main" val="828306114"/>
              </p:ext>
            </p:extLst>
          </p:nvPr>
        </p:nvGraphicFramePr>
        <p:xfrm>
          <a:off x="1047902" y="309130"/>
          <a:ext cx="9744636" cy="2690023"/>
        </p:xfrm>
        <a:graphic>
          <a:graphicData uri="http://schemas.openxmlformats.org/drawingml/2006/table">
            <a:tbl>
              <a:tblPr>
                <a:tableStyleId>{284E427A-3D55-4303-BF80-6455036E1DE7}</a:tableStyleId>
              </a:tblPr>
              <a:tblGrid>
                <a:gridCol w="1749502">
                  <a:extLst>
                    <a:ext uri="{9D8B030D-6E8A-4147-A177-3AD203B41FA5}">
                      <a16:colId xmlns:a16="http://schemas.microsoft.com/office/drawing/2014/main" val="37908183"/>
                    </a:ext>
                  </a:extLst>
                </a:gridCol>
                <a:gridCol w="1418850">
                  <a:extLst>
                    <a:ext uri="{9D8B030D-6E8A-4147-A177-3AD203B41FA5}">
                      <a16:colId xmlns:a16="http://schemas.microsoft.com/office/drawing/2014/main" val="1875907923"/>
                    </a:ext>
                  </a:extLst>
                </a:gridCol>
                <a:gridCol w="2886920">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algn="l" fontAlgn="b"/>
                      <a:r>
                        <a:rPr lang="es-419" sz="1400" b="0" i="0" u="none" strike="noStrike" dirty="0">
                          <a:solidFill>
                            <a:srgbClr val="000000"/>
                          </a:solidFill>
                          <a:effectLst/>
                          <a:latin typeface="Calibri" panose="020F0502020204030204" pitchFamily="34" charset="0"/>
                        </a:rPr>
                        <a:t>Ley 2114 del 2021</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419" sz="1400" b="0" i="0" u="none" strike="noStrike" kern="1200" dirty="0">
                          <a:solidFill>
                            <a:srgbClr val="000000"/>
                          </a:solidFill>
                          <a:effectLst/>
                          <a:latin typeface="Calibri" panose="020F0502020204030204" pitchFamily="34" charset="0"/>
                          <a:ea typeface="+mn-ea"/>
                          <a:cs typeface="+mn-cs"/>
                        </a:rPr>
                        <a:t>Gestión Humana</a:t>
                      </a:r>
                    </a:p>
                    <a:p>
                      <a:pPr algn="l" fontAlgn="b"/>
                      <a:endParaRPr lang="es-419"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400" b="0" i="0" u="none" strike="noStrike" dirty="0">
                          <a:solidFill>
                            <a:srgbClr val="000000"/>
                          </a:solidFill>
                          <a:effectLst/>
                          <a:latin typeface="Calibri" panose="020F0502020204030204" pitchFamily="34" charset="0"/>
                        </a:rPr>
                        <a:t>Por medio de la cual se amplía la licencia de paternidad, se crea la licencia parental compartida, la licencia parental flexible de tiempo parcial, se modifica el artículo 236 y se adiciona el artículo 241A del Código Sustantivo del Trabajo y se dictan otras disposiciones.</a:t>
                      </a:r>
                    </a:p>
                  </a:txBody>
                  <a:tcPr marL="9525" marR="9525" marT="9525" marB="0" anchor="ctr"/>
                </a:tc>
                <a:tc>
                  <a:txBody>
                    <a:bodyPr/>
                    <a:lstStyle/>
                    <a:p>
                      <a:pPr algn="l" fontAlgn="b"/>
                      <a:r>
                        <a:rPr lang="es-419" sz="1400" b="0" i="0" u="none" strike="noStrike" dirty="0">
                          <a:solidFill>
                            <a:srgbClr val="000000"/>
                          </a:solidFill>
                          <a:effectLst/>
                          <a:latin typeface="Calibri" panose="020F0502020204030204" pitchFamily="34" charset="0"/>
                        </a:rPr>
                        <a:t>La empresa tiene en cuenta el aumento de la licencia de paternidad, el padre tendrá derecho a dos (2) semanas de licencia remunerada de paternidad.  Se continua respetando la NO exigencia de pruebas de embarazo como requisito para el acceso o permanencia en cualquier actividad laboral por su carácter discriminatorio. Así mismo, en las entrevistas laborales no se realizarán preguntas relacionadas con planes reproductivos pues es una práctica discriminatoria.</a:t>
                      </a: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LEY2114 DE 2021">
            <a:extLst>
              <a:ext uri="{FF2B5EF4-FFF2-40B4-BE49-F238E27FC236}">
                <a16:creationId xmlns:a16="http://schemas.microsoft.com/office/drawing/2014/main" id="{2B89A760-892C-D4B3-5793-00BC913CD9F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8310"/>
          <a:stretch/>
        </p:blipFill>
        <p:spPr bwMode="auto">
          <a:xfrm>
            <a:off x="1415479" y="3212975"/>
            <a:ext cx="9744636" cy="333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23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CE3EC-877C-99CC-1550-32531FA086BA}"/>
              </a:ext>
            </a:extLst>
          </p:cNvPr>
          <p:cNvSpPr>
            <a:spLocks noGrp="1"/>
          </p:cNvSpPr>
          <p:nvPr>
            <p:ph type="title"/>
          </p:nvPr>
        </p:nvSpPr>
        <p:spPr>
          <a:xfrm>
            <a:off x="2045617" y="2940931"/>
            <a:ext cx="8596668" cy="1320800"/>
          </a:xfrm>
        </p:spPr>
        <p:txBody>
          <a:bodyPr vert="horz" lIns="91440" tIns="45720" rIns="91440" bIns="45720" rtlCol="0" anchor="ctr">
            <a:noAutofit/>
          </a:bodyPr>
          <a:lstStyle/>
          <a:p>
            <a:pPr algn="ct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Actualización de requisitos legales en SST</a:t>
            </a:r>
            <a:b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s-E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hasta Junio 2021</a:t>
            </a:r>
            <a:br>
              <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s-419"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52791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BA96507-7F5C-4F91-D72A-DBDF9DD0C4A4}"/>
              </a:ext>
            </a:extLst>
          </p:cNvPr>
          <p:cNvGraphicFramePr>
            <a:graphicFrameLocks noGrp="1"/>
          </p:cNvGraphicFramePr>
          <p:nvPr>
            <p:extLst>
              <p:ext uri="{D42A27DB-BD31-4B8C-83A1-F6EECF244321}">
                <p14:modId xmlns:p14="http://schemas.microsoft.com/office/powerpoint/2010/main" val="623995628"/>
              </p:ext>
            </p:extLst>
          </p:nvPr>
        </p:nvGraphicFramePr>
        <p:xfrm>
          <a:off x="1223682" y="221134"/>
          <a:ext cx="9744636" cy="319294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039258">
                  <a:extLst>
                    <a:ext uri="{9D8B030D-6E8A-4147-A177-3AD203B41FA5}">
                      <a16:colId xmlns:a16="http://schemas.microsoft.com/office/drawing/2014/main" val="1875907923"/>
                    </a:ext>
                  </a:extLst>
                </a:gridCol>
                <a:gridCol w="2579427">
                  <a:extLst>
                    <a:ext uri="{9D8B030D-6E8A-4147-A177-3AD203B41FA5}">
                      <a16:colId xmlns:a16="http://schemas.microsoft.com/office/drawing/2014/main" val="1344479782"/>
                    </a:ext>
                  </a:extLst>
                </a:gridCol>
                <a:gridCol w="4376449">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773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Sustancias químicas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100" b="0" u="none" strike="noStrike" dirty="0">
                          <a:solidFill>
                            <a:srgbClr val="000000"/>
                          </a:solidFill>
                          <a:effectLst/>
                        </a:rPr>
                        <a:t>Por la cual se definen las acciones que deben desarrollar los empleadores para la aplicación del Sistema Globalmente Armonizado (SGA) de Clasificación y Etiquetado de Productos Químicos en los lugares de trabajo y se dictan otras disposiciones en materia de seguridad química</a:t>
                      </a:r>
                      <a:endParaRPr lang="es-419"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100" b="0" u="none" strike="noStrike" dirty="0">
                          <a:solidFill>
                            <a:srgbClr val="000000"/>
                          </a:solidFill>
                          <a:effectLst/>
                        </a:rPr>
                        <a:t>No se debe cumplir para productos de higiene doméstica y absorbentes, cobijados por la Decisión 706 de 2008 de la CAN (-a. Jabones y detergentes. b) Productos lavavajillas y pulidores de cocina. c) Suavizantes y productos para prelavado y </a:t>
                      </a:r>
                      <a:r>
                        <a:rPr lang="es-419" sz="1100" b="0" u="none" strike="noStrike" dirty="0" err="1">
                          <a:solidFill>
                            <a:srgbClr val="000000"/>
                          </a:solidFill>
                          <a:effectLst/>
                        </a:rPr>
                        <a:t>preplanchado</a:t>
                      </a:r>
                      <a:r>
                        <a:rPr lang="es-419" sz="1100" b="0" u="none" strike="noStrike" dirty="0">
                          <a:solidFill>
                            <a:srgbClr val="000000"/>
                          </a:solidFill>
                          <a:effectLst/>
                        </a:rPr>
                        <a:t> de ropa. d) Ambientadores. e) Blanqueadores y quitamanchas. f) Productos de higiene doméstica con propiedad desinfectante. g) Limpiadores de superficies. h) Productos absorbentes de higiene personal (toallas higiénicas, pañales desechables, tampones, protectores de flujos íntimos, pañitos húmedos) siempre y cuando no declaren propiedades cosméticas ni indicaciones terapéuticas. No se debe cumplir para plaguicidas de uso doméstico y salud pública, para los cuales aplica el Decreto 1843 de 1991 y normas que lo modifiquen.  Si la empresa maneja productos químicos diferentes a los anteriores garantizará que se cumpla con la identificación de los productos químicos utilizados conforme al SGA, realizando capacitaciones sobre su identificación, uso y controles como un programa global de gestión racional de los productos químicos, para establecer límites de exposición y definir métodos de control de la exposición.</a:t>
                      </a:r>
                      <a:endParaRPr lang="es-419"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SGA el nuevo Sistema Globalmente Armonizado de Clasificación de Productos  Químicos">
            <a:extLst>
              <a:ext uri="{FF2B5EF4-FFF2-40B4-BE49-F238E27FC236}">
                <a16:creationId xmlns:a16="http://schemas.microsoft.com/office/drawing/2014/main" id="{5ACFA594-FF28-414C-65D5-18C657CC7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3682" y="3443924"/>
            <a:ext cx="4731337" cy="3086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guridad y manejo de productos químicos | Blog">
            <a:extLst>
              <a:ext uri="{FF2B5EF4-FFF2-40B4-BE49-F238E27FC236}">
                <a16:creationId xmlns:a16="http://schemas.microsoft.com/office/drawing/2014/main" id="{484179B7-8DB0-E6B9-91FF-4DF7375906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0206" y="3872369"/>
            <a:ext cx="4115552" cy="222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3674183075"/>
              </p:ext>
            </p:extLst>
          </p:nvPr>
        </p:nvGraphicFramePr>
        <p:xfrm>
          <a:off x="1067030" y="261430"/>
          <a:ext cx="10873208" cy="30862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Resolución 5350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Acreditación en SST</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la cual se establece el tiempo para el reconocimiento y otorgamiento del certificado de acreditación en excelencia, Seguridad y Salud en el Trabajo</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ES" sz="1500" b="0" i="0" u="none" strike="noStrike" kern="1200" dirty="0">
                          <a:solidFill>
                            <a:srgbClr val="000000"/>
                          </a:solidFill>
                          <a:effectLst/>
                          <a:latin typeface="Calibri" panose="020F0502020204030204" pitchFamily="34" charset="0"/>
                          <a:ea typeface="+mn-ea"/>
                          <a:cs typeface="+mn-cs"/>
                        </a:rPr>
                        <a:t>Norma de carácter informativo para posterior a tener 2 calificaciones seguidas con una puntuación del 100% de los estándares mínimos se puede acceder a la certificación del SG-SST en el sistema de acreditación del Ministerio de Trabajo. Así mismo, la empresa deberá presentar bajos indicadores de frecuencia, severidad y mortalidad de los accidentes de trabajo, de prevalencia e incidencia respecto de las enfermedades laborales y de ausentismo laboral por causa médica, comparados con dos (2) años anteriores a la presentación de la solicitud del certificado de acreditación</a:t>
                      </a:r>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C7192FD3-CF27-4CA3-BEA4-887983053BB4}"/>
              </a:ext>
            </a:extLst>
          </p:cNvPr>
          <p:cNvPicPr>
            <a:picLocks noChangeAspect="1"/>
          </p:cNvPicPr>
          <p:nvPr/>
        </p:nvPicPr>
        <p:blipFill>
          <a:blip r:embed="rId2"/>
          <a:stretch>
            <a:fillRect/>
          </a:stretch>
        </p:blipFill>
        <p:spPr>
          <a:xfrm>
            <a:off x="2640988" y="2761265"/>
            <a:ext cx="4629057" cy="3835305"/>
          </a:xfrm>
          <a:prstGeom prst="rect">
            <a:avLst/>
          </a:prstGeom>
        </p:spPr>
      </p:pic>
      <p:sp>
        <p:nvSpPr>
          <p:cNvPr id="8" name="Bocadillo: ovalado 7">
            <a:extLst>
              <a:ext uri="{FF2B5EF4-FFF2-40B4-BE49-F238E27FC236}">
                <a16:creationId xmlns:a16="http://schemas.microsoft.com/office/drawing/2014/main" id="{E2C4BD88-67BB-4049-A1DD-4B1C361F98A6}"/>
              </a:ext>
            </a:extLst>
          </p:cNvPr>
          <p:cNvSpPr/>
          <p:nvPr/>
        </p:nvSpPr>
        <p:spPr>
          <a:xfrm>
            <a:off x="8105423" y="3747912"/>
            <a:ext cx="3484860" cy="1806222"/>
          </a:xfrm>
          <a:prstGeom prst="wedgeEllipseCallout">
            <a:avLst>
              <a:gd name="adj1" fmla="val -57958"/>
              <a:gd name="adj2" fmla="val 58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lumMod val="10000"/>
                    <a:lumOff val="90000"/>
                  </a:schemeClr>
                </a:solidFill>
              </a:rPr>
              <a:t>Acreditación = </a:t>
            </a:r>
          </a:p>
          <a:p>
            <a:pPr algn="ctr"/>
            <a:r>
              <a:rPr lang="es-ES" b="1" dirty="0">
                <a:solidFill>
                  <a:schemeClr val="tx1">
                    <a:lumMod val="10000"/>
                    <a:lumOff val="90000"/>
                  </a:schemeClr>
                </a:solidFill>
              </a:rPr>
              <a:t>2 Años consecutivos con el 100% calificación de los estándares mínimos del SG-SST</a:t>
            </a:r>
            <a:endParaRPr lang="es-MX" b="1" dirty="0">
              <a:solidFill>
                <a:schemeClr val="tx1">
                  <a:lumMod val="10000"/>
                  <a:lumOff val="90000"/>
                </a:schemeClr>
              </a:solidFill>
            </a:endParaRPr>
          </a:p>
        </p:txBody>
      </p:sp>
    </p:spTree>
    <p:extLst>
      <p:ext uri="{BB962C8B-B14F-4D97-AF65-F5344CB8AC3E}">
        <p14:creationId xmlns:p14="http://schemas.microsoft.com/office/powerpoint/2010/main" val="15295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AAAAEFE-D792-07C9-D13D-597BFB18FC77}"/>
              </a:ext>
            </a:extLst>
          </p:cNvPr>
          <p:cNvGraphicFramePr>
            <a:graphicFrameLocks noGrp="1"/>
          </p:cNvGraphicFramePr>
          <p:nvPr>
            <p:extLst>
              <p:ext uri="{D42A27DB-BD31-4B8C-83A1-F6EECF244321}">
                <p14:modId xmlns:p14="http://schemas.microsoft.com/office/powerpoint/2010/main" val="1854088412"/>
              </p:ext>
            </p:extLst>
          </p:nvPr>
        </p:nvGraphicFramePr>
        <p:xfrm>
          <a:off x="1088845" y="392438"/>
          <a:ext cx="9744636" cy="1944216"/>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Ley 2088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Por la cual se regula el trabajo en casa y se dictan otras disposiciones </a:t>
                      </a:r>
                      <a:endParaRPr lang="es-419"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400" b="0" u="none" strike="noStrike" dirty="0">
                          <a:solidFill>
                            <a:srgbClr val="000000"/>
                          </a:solidFill>
                          <a:effectLst/>
                        </a:rPr>
                        <a:t>Se tiene un procedimiento de trabajo en casa para el personal que está en esa modalidad que contempla los requisitos legales establecidos. Se ha realizado la autoevaluación de condiciones SST de los puestos de trabajo en casa y seguimiento a los hallazgos.</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35975014-4E07-35D6-BBB6-A98E5E07EB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5680" y="2518533"/>
            <a:ext cx="5505239" cy="4006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481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33F22F4-97E9-B93E-9CFB-3F591FCE777D}"/>
              </a:ext>
            </a:extLst>
          </p:cNvPr>
          <p:cNvGraphicFramePr>
            <a:graphicFrameLocks noGrp="1"/>
          </p:cNvGraphicFramePr>
          <p:nvPr>
            <p:extLst>
              <p:ext uri="{D42A27DB-BD31-4B8C-83A1-F6EECF244321}">
                <p14:modId xmlns:p14="http://schemas.microsoft.com/office/powerpoint/2010/main" val="3275974012"/>
              </p:ext>
            </p:extLst>
          </p:nvPr>
        </p:nvGraphicFramePr>
        <p:xfrm>
          <a:off x="1088845" y="530249"/>
          <a:ext cx="9744636" cy="1944216"/>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754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Gestión de contratistas</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600" b="0" u="none" strike="noStrike" dirty="0">
                          <a:solidFill>
                            <a:srgbClr val="000000"/>
                          </a:solidFill>
                          <a:effectLst/>
                        </a:rPr>
                        <a:t>Por la cual se establecen los requisitos y el procedimiento para la expedición y renovación de la Licencia de Seguridad y Salud en el Trabajo</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600" b="0" u="none" strike="noStrike" dirty="0">
                          <a:solidFill>
                            <a:srgbClr val="000000"/>
                          </a:solidFill>
                          <a:effectLst/>
                        </a:rPr>
                        <a:t>Licencia en salud ocupacional de los proveedores y/o contratistas en los servicios que lo requieren. (Aplica 6 meses a partir del plazo del Min. Trabajo tenga el aplicativo)</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Resolución 754 de 2021, requisitos para licencias en SST - LADS Colombia">
            <a:extLst>
              <a:ext uri="{FF2B5EF4-FFF2-40B4-BE49-F238E27FC236}">
                <a16:creationId xmlns:a16="http://schemas.microsoft.com/office/drawing/2014/main" id="{2A9D482E-EDE7-BDC2-9679-EB34F1677A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234" y="2811439"/>
            <a:ext cx="5800600" cy="3331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0652CA93-C5E4-F433-EC93-1EB6EB4D2EB8}"/>
              </a:ext>
            </a:extLst>
          </p:cNvPr>
          <p:cNvGraphicFramePr/>
          <p:nvPr>
            <p:extLst>
              <p:ext uri="{D42A27DB-BD31-4B8C-83A1-F6EECF244321}">
                <p14:modId xmlns:p14="http://schemas.microsoft.com/office/powerpoint/2010/main" val="136888239"/>
              </p:ext>
            </p:extLst>
          </p:nvPr>
        </p:nvGraphicFramePr>
        <p:xfrm>
          <a:off x="7323834" y="2762444"/>
          <a:ext cx="3199904" cy="342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364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0486FD2-4FBD-93DB-225C-BCE94BE77C26}"/>
              </a:ext>
            </a:extLst>
          </p:cNvPr>
          <p:cNvGraphicFramePr>
            <a:graphicFrameLocks noGrp="1"/>
          </p:cNvGraphicFramePr>
          <p:nvPr>
            <p:extLst>
              <p:ext uri="{D42A27DB-BD31-4B8C-83A1-F6EECF244321}">
                <p14:modId xmlns:p14="http://schemas.microsoft.com/office/powerpoint/2010/main" val="3949291685"/>
              </p:ext>
            </p:extLst>
          </p:nvPr>
        </p:nvGraphicFramePr>
        <p:xfrm>
          <a:off x="1047902" y="255960"/>
          <a:ext cx="9744636" cy="247666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Resolución 777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100" b="0" u="none" strike="noStrike" dirty="0">
                          <a:solidFill>
                            <a:srgbClr val="000000"/>
                          </a:solidFill>
                          <a:effectLst/>
                        </a:rPr>
                        <a:t>Por medio de la cual se definen los criterios y condiciones para el desarrollo de las actividades económicas, sociales y del Estado y se adopta el protocolo de bioseguridad para la ejecución de estas</a:t>
                      </a:r>
                      <a:endParaRPr lang="es-419"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419" sz="1400" b="0" u="none" strike="noStrike" dirty="0">
                          <a:solidFill>
                            <a:srgbClr val="000000"/>
                          </a:solidFill>
                          <a:effectLst/>
                        </a:rPr>
                        <a:t>La empresa actualiza su protocolo de bioseguridad: Adición del ítem de Cuidado de la salud mental como una de las medidas principales de prevención; Lineamiento de vacunación para el retorno a las actividades laborales de manera presencial; Actualizar la obligación del empleador de notificar a la ARL sobre los casos sospechosos y confirmados identificados en su empresa, así como exhortar a los empleados a hacerlo con su respectiva EAPB (EPS o Prepagada).</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Clínica Universitaria Bolivariana - Pautas de Salud Mental">
            <a:extLst>
              <a:ext uri="{FF2B5EF4-FFF2-40B4-BE49-F238E27FC236}">
                <a16:creationId xmlns:a16="http://schemas.microsoft.com/office/drawing/2014/main" id="{18AEE61F-BB79-1BB6-F973-2A763D5DBCA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69697" y="2835934"/>
            <a:ext cx="6681280" cy="3766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47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C1A4393-72DE-074E-7E2D-B8EB5C19F787}"/>
              </a:ext>
            </a:extLst>
          </p:cNvPr>
          <p:cNvGraphicFramePr>
            <a:graphicFrameLocks noGrp="1"/>
          </p:cNvGraphicFramePr>
          <p:nvPr>
            <p:extLst>
              <p:ext uri="{D42A27DB-BD31-4B8C-83A1-F6EECF244321}">
                <p14:modId xmlns:p14="http://schemas.microsoft.com/office/powerpoint/2010/main" val="3946773255"/>
              </p:ext>
            </p:extLst>
          </p:nvPr>
        </p:nvGraphicFramePr>
        <p:xfrm>
          <a:off x="1223682" y="358083"/>
          <a:ext cx="9744636" cy="229378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0014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Información sobre el registro de las autoevaluaciones y los planes de mejoramiento del 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El Ministerio del Trabajo informa a todos los interesados, que la normatividad vigente NO establece un plazo máximo de tiempo para realizar el registro de las autoevaluaciones y los respectivos planes de mejoramiento de los estándares mínimos del Sistema de Gestión de la Seguridad y Salud en el Trabajo SG-SST.</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Imagen 2">
            <a:extLst>
              <a:ext uri="{FF2B5EF4-FFF2-40B4-BE49-F238E27FC236}">
                <a16:creationId xmlns:a16="http://schemas.microsoft.com/office/drawing/2014/main" id="{40A3BA22-8DBE-45A9-DE45-7105555CC4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52281" y="2474445"/>
            <a:ext cx="7301152" cy="3848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0741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F476920-3F2E-6B6A-A682-E1C048A72D40}"/>
              </a:ext>
            </a:extLst>
          </p:cNvPr>
          <p:cNvGraphicFramePr>
            <a:graphicFrameLocks noGrp="1"/>
          </p:cNvGraphicFramePr>
          <p:nvPr>
            <p:extLst>
              <p:ext uri="{D42A27DB-BD31-4B8C-83A1-F6EECF244321}">
                <p14:modId xmlns:p14="http://schemas.microsoft.com/office/powerpoint/2010/main" val="1553433456"/>
              </p:ext>
            </p:extLst>
          </p:nvPr>
        </p:nvGraphicFramePr>
        <p:xfrm>
          <a:off x="911426" y="256466"/>
          <a:ext cx="10020431" cy="3235017"/>
        </p:xfrm>
        <a:graphic>
          <a:graphicData uri="http://schemas.openxmlformats.org/drawingml/2006/table">
            <a:tbl>
              <a:tblPr>
                <a:tableStyleId>{284E427A-3D55-4303-BF80-6455036E1DE7}</a:tableStyleId>
              </a:tblPr>
              <a:tblGrid>
                <a:gridCol w="1763742">
                  <a:extLst>
                    <a:ext uri="{9D8B030D-6E8A-4147-A177-3AD203B41FA5}">
                      <a16:colId xmlns:a16="http://schemas.microsoft.com/office/drawing/2014/main" val="37908183"/>
                    </a:ext>
                  </a:extLst>
                </a:gridCol>
                <a:gridCol w="1480449">
                  <a:extLst>
                    <a:ext uri="{9D8B030D-6E8A-4147-A177-3AD203B41FA5}">
                      <a16:colId xmlns:a16="http://schemas.microsoft.com/office/drawing/2014/main" val="1875907923"/>
                    </a:ext>
                  </a:extLst>
                </a:gridCol>
                <a:gridCol w="2860368">
                  <a:extLst>
                    <a:ext uri="{9D8B030D-6E8A-4147-A177-3AD203B41FA5}">
                      <a16:colId xmlns:a16="http://schemas.microsoft.com/office/drawing/2014/main" val="1344479782"/>
                    </a:ext>
                  </a:extLst>
                </a:gridCol>
                <a:gridCol w="3915872">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Resolución 223 de 2021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p>
                      <a:pPr marL="0" algn="ctr" defTabSz="457200" rtl="0" eaLnBrk="1" fontAlgn="b" latinLnBrk="0" hangingPunct="1"/>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Por medio de la cual se modifica la Resolución 666 de 2020 en el sentido de sustituir su anexo técnico</a:t>
                      </a:r>
                    </a:p>
                  </a:txBody>
                  <a:tcPr marL="9525" marR="9525" marT="9525" marB="0" anchor="ctr"/>
                </a:tc>
                <a:tc>
                  <a:txBody>
                    <a:bodyPr/>
                    <a:lstStyle/>
                    <a:p>
                      <a:pPr algn="l" fontAlgn="b"/>
                      <a:r>
                        <a:rPr lang="es-419" sz="1200" b="0" i="0" u="none" strike="noStrike" dirty="0">
                          <a:solidFill>
                            <a:srgbClr val="000000"/>
                          </a:solidFill>
                          <a:effectLst/>
                          <a:latin typeface="Calibri" panose="020F0502020204030204" pitchFamily="34" charset="0"/>
                        </a:rPr>
                        <a:t>La empresa actualiza su protocolo de bioseguridad:</a:t>
                      </a:r>
                      <a:br>
                        <a:rPr lang="es-419" sz="1200" b="0" i="0" u="none" strike="noStrike" dirty="0">
                          <a:solidFill>
                            <a:srgbClr val="000000"/>
                          </a:solidFill>
                          <a:effectLst/>
                          <a:latin typeface="Calibri" panose="020F0502020204030204" pitchFamily="34" charset="0"/>
                        </a:rPr>
                      </a:br>
                      <a:r>
                        <a:rPr lang="es-419" sz="1200" b="0" i="0" u="none" strike="noStrike" dirty="0">
                          <a:solidFill>
                            <a:srgbClr val="000000"/>
                          </a:solidFill>
                          <a:effectLst/>
                          <a:latin typeface="Calibri" panose="020F0502020204030204" pitchFamily="34" charset="0"/>
                        </a:rPr>
                        <a:t>Eliminación de uso de tapetes desinfectantes y limpieza de ruedas</a:t>
                      </a:r>
                      <a:br>
                        <a:rPr lang="es-419" sz="1200" b="0" i="0" u="none" strike="noStrike" dirty="0">
                          <a:solidFill>
                            <a:srgbClr val="000000"/>
                          </a:solidFill>
                          <a:effectLst/>
                          <a:latin typeface="Calibri" panose="020F0502020204030204" pitchFamily="34" charset="0"/>
                        </a:rPr>
                      </a:br>
                      <a:r>
                        <a:rPr lang="es-419" sz="1200" b="0" i="0" u="none" strike="noStrike" dirty="0">
                          <a:solidFill>
                            <a:srgbClr val="000000"/>
                          </a:solidFill>
                          <a:effectLst/>
                          <a:latin typeface="Calibri" panose="020F0502020204030204" pitchFamily="34" charset="0"/>
                        </a:rPr>
                        <a:t>Adición de especificaciones de uso del tapabocas (duración, cambio y tiempos de almuerzo)</a:t>
                      </a:r>
                      <a:br>
                        <a:rPr lang="es-419" sz="1200" b="0" i="0" u="none" strike="noStrike" dirty="0">
                          <a:solidFill>
                            <a:srgbClr val="000000"/>
                          </a:solidFill>
                          <a:effectLst/>
                          <a:latin typeface="Calibri" panose="020F0502020204030204" pitchFamily="34" charset="0"/>
                        </a:rPr>
                      </a:br>
                      <a:r>
                        <a:rPr lang="es-419" sz="1200" b="0" i="0" u="none" strike="noStrike" dirty="0">
                          <a:solidFill>
                            <a:srgbClr val="000000"/>
                          </a:solidFill>
                          <a:effectLst/>
                          <a:latin typeface="Calibri" panose="020F0502020204030204" pitchFamily="34" charset="0"/>
                        </a:rPr>
                        <a:t>Adición del ítem de ventilación como una de las medidas principales de prevención.</a:t>
                      </a:r>
                      <a:br>
                        <a:rPr lang="es-419" sz="1200" b="0" i="0" u="none" strike="noStrike" dirty="0">
                          <a:solidFill>
                            <a:srgbClr val="000000"/>
                          </a:solidFill>
                          <a:effectLst/>
                          <a:latin typeface="Calibri" panose="020F0502020204030204" pitchFamily="34" charset="0"/>
                        </a:rPr>
                      </a:br>
                      <a:r>
                        <a:rPr lang="es-419" sz="1200" b="0" i="0" u="none" strike="noStrike" dirty="0">
                          <a:solidFill>
                            <a:srgbClr val="000000"/>
                          </a:solidFill>
                          <a:effectLst/>
                          <a:latin typeface="Calibri" panose="020F0502020204030204" pitchFamily="34" charset="0"/>
                        </a:rPr>
                        <a:t>Actualización del </a:t>
                      </a:r>
                      <a:r>
                        <a:rPr lang="es-419" sz="1200" b="0" i="0" u="none" strike="noStrike" dirty="0" err="1">
                          <a:solidFill>
                            <a:srgbClr val="000000"/>
                          </a:solidFill>
                          <a:effectLst/>
                          <a:latin typeface="Calibri" panose="020F0502020204030204" pitchFamily="34" charset="0"/>
                        </a:rPr>
                        <a:t>item</a:t>
                      </a:r>
                      <a:r>
                        <a:rPr lang="es-419" sz="1200" b="0" i="0" u="none" strike="noStrike" dirty="0">
                          <a:solidFill>
                            <a:srgbClr val="000000"/>
                          </a:solidFill>
                          <a:effectLst/>
                          <a:latin typeface="Calibri" panose="020F0502020204030204" pitchFamily="34" charset="0"/>
                        </a:rPr>
                        <a:t> de prevención y manejo de situaciones de riesgo de contagio por parte del empleador.</a:t>
                      </a:r>
                      <a:br>
                        <a:rPr lang="es-419" sz="1200" b="0" i="0" u="none" strike="noStrike" dirty="0">
                          <a:solidFill>
                            <a:srgbClr val="000000"/>
                          </a:solidFill>
                          <a:effectLst/>
                          <a:latin typeface="Calibri" panose="020F0502020204030204" pitchFamily="34" charset="0"/>
                        </a:rPr>
                      </a:br>
                      <a:r>
                        <a:rPr lang="es-419" sz="1200" b="0" i="0" u="none" strike="noStrike" dirty="0">
                          <a:solidFill>
                            <a:srgbClr val="000000"/>
                          </a:solidFill>
                          <a:effectLst/>
                          <a:latin typeface="Calibri" panose="020F0502020204030204" pitchFamily="34" charset="0"/>
                        </a:rPr>
                        <a:t>Actualización del plan de comunicaciones con nueva línea 190</a:t>
                      </a:r>
                    </a:p>
                  </a:txBody>
                  <a:tcPr marL="9525" marR="9525" marT="9525" marB="0" anchor="ctr"/>
                </a:tc>
                <a:extLst>
                  <a:ext uri="{0D108BD9-81ED-4DB2-BD59-A6C34878D82A}">
                    <a16:rowId xmlns:a16="http://schemas.microsoft.com/office/drawing/2014/main" val="3079747958"/>
                  </a:ext>
                </a:extLst>
              </a:tr>
              <a:tr h="1063154">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Resolución 392 de 2021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Gestión Covid-19</a:t>
                      </a:r>
                    </a:p>
                  </a:txBody>
                  <a:tcPr marL="9525" marR="9525" marT="9525" marB="0" anchor="ctr"/>
                </a:tc>
                <a:tc>
                  <a:txBody>
                    <a:bodyPr/>
                    <a:lstStyle/>
                    <a:p>
                      <a:pPr marL="0" algn="ctr" defTabSz="457200" rtl="0" eaLnBrk="1" fontAlgn="b" latinLnBrk="0" hangingPunct="1"/>
                      <a:r>
                        <a:rPr lang="es-419" sz="1600" b="0" i="0" u="none" strike="noStrike" kern="1200" dirty="0">
                          <a:solidFill>
                            <a:srgbClr val="000000"/>
                          </a:solidFill>
                          <a:effectLst/>
                          <a:latin typeface="Calibri" panose="020F0502020204030204" pitchFamily="34" charset="0"/>
                          <a:ea typeface="+mn-ea"/>
                          <a:cs typeface="+mn-cs"/>
                        </a:rPr>
                        <a:t>Por medio de la cual se modifica el artículo 2 de la Resolución 666 de 2020 y los numerales 4,1 y 5 de su anexo técnico</a:t>
                      </a:r>
                    </a:p>
                  </a:txBody>
                  <a:tcPr marL="9525" marR="9525" marT="9525" marB="0" anchor="ctr"/>
                </a:tc>
                <a:tc>
                  <a:txBody>
                    <a:bodyPr/>
                    <a:lstStyle/>
                    <a:p>
                      <a:pPr algn="l" fontAlgn="b"/>
                      <a:r>
                        <a:rPr lang="es-419" sz="1400" b="0" i="0" u="none" strike="noStrike" dirty="0">
                          <a:solidFill>
                            <a:srgbClr val="000000"/>
                          </a:solidFill>
                          <a:effectLst/>
                          <a:latin typeface="Calibri" panose="020F0502020204030204" pitchFamily="34" charset="0"/>
                        </a:rPr>
                        <a:t>La empresa actualiza su protocolo de bioseguridad:</a:t>
                      </a:r>
                      <a:br>
                        <a:rPr lang="es-419" sz="1400" b="0" i="0" u="none" strike="noStrike" dirty="0">
                          <a:solidFill>
                            <a:srgbClr val="000000"/>
                          </a:solidFill>
                          <a:effectLst/>
                          <a:latin typeface="Calibri" panose="020F0502020204030204" pitchFamily="34" charset="0"/>
                        </a:rPr>
                      </a:br>
                      <a:r>
                        <a:rPr lang="es-419" sz="1400" b="0" i="0" u="none" strike="noStrike" dirty="0">
                          <a:solidFill>
                            <a:srgbClr val="000000"/>
                          </a:solidFill>
                          <a:effectLst/>
                          <a:latin typeface="Calibri" panose="020F0502020204030204" pitchFamily="34" charset="0"/>
                        </a:rPr>
                        <a:t>Eliminar las medidas de toma de temperatura, limpieza de zapatos, registro de clientes, proveedores y visitantes.</a:t>
                      </a:r>
                    </a:p>
                  </a:txBody>
                  <a:tcPr marL="9525" marR="9525" marT="9525" marB="0" anchor="ctr"/>
                </a:tc>
                <a:extLst>
                  <a:ext uri="{0D108BD9-81ED-4DB2-BD59-A6C34878D82A}">
                    <a16:rowId xmlns:a16="http://schemas.microsoft.com/office/drawing/2014/main" val="3794836488"/>
                  </a:ext>
                </a:extLst>
              </a:tr>
            </a:tbl>
          </a:graphicData>
        </a:graphic>
      </p:graphicFrame>
      <p:pic>
        <p:nvPicPr>
          <p:cNvPr id="3" name="Picture 2">
            <a:extLst>
              <a:ext uri="{FF2B5EF4-FFF2-40B4-BE49-F238E27FC236}">
                <a16:creationId xmlns:a16="http://schemas.microsoft.com/office/drawing/2014/main" id="{668B09C0-E87D-4270-2D30-3D2872B1A7C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72444" y="3643988"/>
            <a:ext cx="2308990" cy="295754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97EEA211-C804-AD1C-D037-D01ABBEB3961}"/>
              </a:ext>
            </a:extLst>
          </p:cNvPr>
          <p:cNvGrpSpPr/>
          <p:nvPr/>
        </p:nvGrpSpPr>
        <p:grpSpPr>
          <a:xfrm>
            <a:off x="6206453" y="3643988"/>
            <a:ext cx="3142263" cy="2943934"/>
            <a:chOff x="5906202" y="3706707"/>
            <a:chExt cx="3168352" cy="3153255"/>
          </a:xfrm>
        </p:grpSpPr>
        <p:sp>
          <p:nvSpPr>
            <p:cNvPr id="5" name="Rectángulo 4">
              <a:extLst>
                <a:ext uri="{FF2B5EF4-FFF2-40B4-BE49-F238E27FC236}">
                  <a16:creationId xmlns:a16="http://schemas.microsoft.com/office/drawing/2014/main" id="{A2F7D7EA-08BF-9C2A-8777-D6577F0FCC1E}"/>
                </a:ext>
              </a:extLst>
            </p:cNvPr>
            <p:cNvSpPr/>
            <p:nvPr/>
          </p:nvSpPr>
          <p:spPr>
            <a:xfrm>
              <a:off x="5906202" y="3734001"/>
              <a:ext cx="3168352" cy="312596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a:p>
          </p:txBody>
        </p:sp>
        <p:pic>
          <p:nvPicPr>
            <p:cNvPr id="6" name="Picture 4" descr="Reducir el contagio de COVID-19 por el aire">
              <a:extLst>
                <a:ext uri="{FF2B5EF4-FFF2-40B4-BE49-F238E27FC236}">
                  <a16:creationId xmlns:a16="http://schemas.microsoft.com/office/drawing/2014/main" id="{D8A2AAD2-FDDD-29E4-BDDC-9AEB640810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916" y="4329583"/>
              <a:ext cx="2066925" cy="18478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17D0ADD-74CF-225C-4479-C54966E95ACA}"/>
                </a:ext>
              </a:extLst>
            </p:cNvPr>
            <p:cNvSpPr txBox="1"/>
            <p:nvPr/>
          </p:nvSpPr>
          <p:spPr>
            <a:xfrm>
              <a:off x="6196552" y="3706707"/>
              <a:ext cx="2805995" cy="494491"/>
            </a:xfrm>
            <a:prstGeom prst="rect">
              <a:avLst/>
            </a:prstGeom>
            <a:noFill/>
          </p:spPr>
          <p:txBody>
            <a:bodyPr wrap="square" rtlCol="0">
              <a:spAutoFit/>
            </a:bodyPr>
            <a:lstStyle/>
            <a:p>
              <a:r>
                <a:rPr lang="es-419" sz="2400" b="1" dirty="0">
                  <a:solidFill>
                    <a:srgbClr val="FFFFFF"/>
                  </a:solidFill>
                </a:rPr>
                <a:t>¿Qué se adiciona?</a:t>
              </a:r>
            </a:p>
          </p:txBody>
        </p:sp>
        <p:sp>
          <p:nvSpPr>
            <p:cNvPr id="8" name="Rectángulo 7">
              <a:extLst>
                <a:ext uri="{FF2B5EF4-FFF2-40B4-BE49-F238E27FC236}">
                  <a16:creationId xmlns:a16="http://schemas.microsoft.com/office/drawing/2014/main" id="{4E62C38F-7056-6274-2709-FE6CA1A5A0D1}"/>
                </a:ext>
              </a:extLst>
            </p:cNvPr>
            <p:cNvSpPr/>
            <p:nvPr/>
          </p:nvSpPr>
          <p:spPr>
            <a:xfrm>
              <a:off x="6824550" y="6232202"/>
              <a:ext cx="1497545" cy="395592"/>
            </a:xfrm>
            <a:prstGeom prst="rect">
              <a:avLst/>
            </a:prstGeom>
          </p:spPr>
          <p:txBody>
            <a:bodyPr wrap="none">
              <a:spAutoFit/>
            </a:bodyPr>
            <a:lstStyle/>
            <a:p>
              <a:pPr algn="ctr"/>
              <a:r>
                <a:rPr lang="es-419" b="1" dirty="0">
                  <a:solidFill>
                    <a:srgbClr val="FFFFFF"/>
                  </a:solidFill>
                </a:rPr>
                <a:t>VENTILACIÓN</a:t>
              </a:r>
              <a:endParaRPr lang="es-419" dirty="0">
                <a:solidFill>
                  <a:srgbClr val="FFFFFF"/>
                </a:solidFill>
              </a:endParaRPr>
            </a:p>
          </p:txBody>
        </p:sp>
      </p:grpSp>
      <p:sp>
        <p:nvSpPr>
          <p:cNvPr id="9" name="CuadroTexto 8">
            <a:extLst>
              <a:ext uri="{FF2B5EF4-FFF2-40B4-BE49-F238E27FC236}">
                <a16:creationId xmlns:a16="http://schemas.microsoft.com/office/drawing/2014/main" id="{5AB2560F-13B9-8026-DDFC-5978D129F57F}"/>
              </a:ext>
            </a:extLst>
          </p:cNvPr>
          <p:cNvSpPr txBox="1"/>
          <p:nvPr/>
        </p:nvSpPr>
        <p:spPr>
          <a:xfrm rot="20520764">
            <a:off x="768830" y="1536217"/>
            <a:ext cx="11669022" cy="923330"/>
          </a:xfrm>
          <a:prstGeom prst="rect">
            <a:avLst/>
          </a:prstGeom>
          <a:noFill/>
        </p:spPr>
        <p:txBody>
          <a:bodyPr wrap="square" rtlCol="0">
            <a:spAutoFit/>
          </a:bodyPr>
          <a:lstStyle/>
          <a:p>
            <a:r>
              <a:rPr lang="es-419" sz="5400" b="1" dirty="0">
                <a:ln w="6600">
                  <a:solidFill>
                    <a:schemeClr val="accent2"/>
                  </a:solidFill>
                  <a:prstDash val="solid"/>
                </a:ln>
                <a:solidFill>
                  <a:srgbClr val="FFFFFF"/>
                </a:solidFill>
                <a:effectLst>
                  <a:outerShdw dist="38100" dir="2700000" algn="tl" rotWithShape="0">
                    <a:schemeClr val="accent2"/>
                  </a:outerShdw>
                </a:effectLst>
              </a:rPr>
              <a:t>DEROGADAS POR RES. 777 DE 2021</a:t>
            </a:r>
          </a:p>
        </p:txBody>
      </p:sp>
    </p:spTree>
    <p:extLst>
      <p:ext uri="{BB962C8B-B14F-4D97-AF65-F5344CB8AC3E}">
        <p14:creationId xmlns:p14="http://schemas.microsoft.com/office/powerpoint/2010/main" val="1375640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D9A781E-E8A2-52FF-7E7D-0093726DBBEE}"/>
              </a:ext>
            </a:extLst>
          </p:cNvPr>
          <p:cNvGraphicFramePr>
            <a:graphicFrameLocks noGrp="1"/>
          </p:cNvGraphicFramePr>
          <p:nvPr>
            <p:extLst>
              <p:ext uri="{D42A27DB-BD31-4B8C-83A1-F6EECF244321}">
                <p14:modId xmlns:p14="http://schemas.microsoft.com/office/powerpoint/2010/main" val="679039073"/>
              </p:ext>
            </p:extLst>
          </p:nvPr>
        </p:nvGraphicFramePr>
        <p:xfrm>
          <a:off x="1038023" y="180191"/>
          <a:ext cx="9744636" cy="2537623"/>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610678">
                <a:tc>
                  <a:txBody>
                    <a:bodyPr/>
                    <a:lstStyle/>
                    <a:p>
                      <a:pPr marL="0" algn="ctr" defTabSz="457200" rtl="0" eaLnBrk="1" fontAlgn="b" latinLnBrk="0" hangingPunct="1"/>
                      <a:r>
                        <a:rPr lang="es-419" sz="1600" b="0" u="none" strike="noStrike" kern="1200" dirty="0">
                          <a:solidFill>
                            <a:srgbClr val="000000"/>
                          </a:solidFill>
                          <a:effectLst/>
                        </a:rPr>
                        <a:t>Circular 022 de 2021</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u="none" strike="noStrike" kern="1200" dirty="0">
                          <a:solidFill>
                            <a:srgbClr val="000000"/>
                          </a:solidFill>
                          <a:effectLst/>
                        </a:rPr>
                        <a:t>Gestión Covid-19</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457200" rtl="0" eaLnBrk="1" fontAlgn="b" latinLnBrk="0" hangingPunct="1"/>
                      <a:r>
                        <a:rPr lang="es-419" sz="1600" b="0" u="none" strike="noStrike" kern="1200" dirty="0">
                          <a:solidFill>
                            <a:srgbClr val="000000"/>
                          </a:solidFill>
                          <a:effectLst/>
                        </a:rPr>
                        <a:t>Sobre la no exigencia de prueba de SARS-COV-2 (Covid-19) por parte del empleador a trabajadores sobre la no exigencia de prueba de SARS-COV-2 (Covid-19) por parte del empleador a trabajadores y aspirantes a un puesto de trabajos y aspirantes a un puesto de trabajo</a:t>
                      </a:r>
                      <a:endParaRPr lang="es-419"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l" fontAlgn="b"/>
                      <a:r>
                        <a:rPr lang="es-419" sz="1400" b="0" u="none" strike="noStrike" dirty="0">
                          <a:solidFill>
                            <a:srgbClr val="000000"/>
                          </a:solidFill>
                          <a:effectLst/>
                        </a:rPr>
                        <a:t>La empresa acata las directrices establecidas sobre no exigir la presentación de las pruebas Covid-19 ni utilizarlas como causal de despido.</a:t>
                      </a:r>
                      <a:endParaRPr lang="es-419"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Por qué Colombia tiene el desempleo más alto?">
            <a:extLst>
              <a:ext uri="{FF2B5EF4-FFF2-40B4-BE49-F238E27FC236}">
                <a16:creationId xmlns:a16="http://schemas.microsoft.com/office/drawing/2014/main" id="{E78129A9-7BC1-1345-972D-6B46589BA3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2132" y="2731462"/>
            <a:ext cx="6758674" cy="392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76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39DA6F1-2B97-576A-C222-76A3CF194BF8}"/>
              </a:ext>
            </a:extLst>
          </p:cNvPr>
          <p:cNvGraphicFramePr>
            <a:graphicFrameLocks noGrp="1"/>
          </p:cNvGraphicFramePr>
          <p:nvPr>
            <p:extLst>
              <p:ext uri="{D42A27DB-BD31-4B8C-83A1-F6EECF244321}">
                <p14:modId xmlns:p14="http://schemas.microsoft.com/office/powerpoint/2010/main" val="2432706483"/>
              </p:ext>
            </p:extLst>
          </p:nvPr>
        </p:nvGraphicFramePr>
        <p:xfrm>
          <a:off x="1024375" y="193838"/>
          <a:ext cx="9744636" cy="1872208"/>
        </p:xfrm>
        <a:graphic>
          <a:graphicData uri="http://schemas.openxmlformats.org/drawingml/2006/table">
            <a:tbl>
              <a:tblPr>
                <a:tableStyleId>{69C7853C-536D-4A76-A0AE-DD22124D55A5}</a:tableStyleId>
              </a:tblPr>
              <a:tblGrid>
                <a:gridCol w="1749502">
                  <a:extLst>
                    <a:ext uri="{9D8B030D-6E8A-4147-A177-3AD203B41FA5}">
                      <a16:colId xmlns:a16="http://schemas.microsoft.com/office/drawing/2014/main" val="37908183"/>
                    </a:ext>
                  </a:extLst>
                </a:gridCol>
                <a:gridCol w="1468495">
                  <a:extLst>
                    <a:ext uri="{9D8B030D-6E8A-4147-A177-3AD203B41FA5}">
                      <a16:colId xmlns:a16="http://schemas.microsoft.com/office/drawing/2014/main" val="1875907923"/>
                    </a:ext>
                  </a:extLst>
                </a:gridCol>
                <a:gridCol w="2837275">
                  <a:extLst>
                    <a:ext uri="{9D8B030D-6E8A-4147-A177-3AD203B41FA5}">
                      <a16:colId xmlns:a16="http://schemas.microsoft.com/office/drawing/2014/main" val="1344479782"/>
                    </a:ext>
                  </a:extLst>
                </a:gridCol>
                <a:gridCol w="3689364">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Descripción</a:t>
                      </a:r>
                      <a:endParaRPr lang="es-419"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739704"/>
                  </a:ext>
                </a:extLst>
              </a:tr>
              <a:tr h="1538670">
                <a:tc>
                  <a:txBody>
                    <a:bodyPr/>
                    <a:lstStyle/>
                    <a:p>
                      <a:pPr algn="ctr" fontAlgn="b"/>
                      <a:r>
                        <a:rPr lang="es-419" sz="1600" b="0" u="none" strike="noStrike" dirty="0">
                          <a:solidFill>
                            <a:srgbClr val="000000"/>
                          </a:solidFill>
                          <a:effectLst/>
                        </a:rPr>
                        <a:t>Resolución 40031 de 2021</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600" b="0" u="none" strike="noStrike" dirty="0">
                          <a:solidFill>
                            <a:srgbClr val="000000"/>
                          </a:solidFill>
                          <a:effectLst/>
                        </a:rPr>
                        <a:t>Iluminación</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600" b="0" u="none" strike="noStrike" dirty="0">
                          <a:solidFill>
                            <a:srgbClr val="000000"/>
                          </a:solidFill>
                          <a:effectLst/>
                        </a:rPr>
                        <a:t>Por la cual se amplía la vigencia del Reglamento Técnico de Iluminación y Alumbrado Público(RETILAP).</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419" sz="1600" b="0" u="none" strike="noStrike" dirty="0">
                          <a:solidFill>
                            <a:srgbClr val="000000"/>
                          </a:solidFill>
                          <a:effectLst/>
                        </a:rPr>
                        <a:t>Se cumplen con los niveles de iluminación para las áreas de trabajo, zonas comunes e iluminación de emergencia.</a:t>
                      </a:r>
                      <a:endParaRPr lang="es-419"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3" name="Picture 2" descr="🥇 Retilap: Reglamento Técnico de Iluminación y Alumbrado Público🥇">
            <a:extLst>
              <a:ext uri="{FF2B5EF4-FFF2-40B4-BE49-F238E27FC236}">
                <a16:creationId xmlns:a16="http://schemas.microsoft.com/office/drawing/2014/main" id="{6B7AAF55-B404-96A8-2341-D5BE4FC80C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4375" y="2384658"/>
            <a:ext cx="3810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AF11827-741B-4AB6-4467-5685B88F44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93888" y="3584808"/>
            <a:ext cx="9273737" cy="2722565"/>
          </a:xfrm>
          <a:prstGeom prst="rect">
            <a:avLst/>
          </a:prstGeom>
        </p:spPr>
      </p:pic>
    </p:spTree>
    <p:extLst>
      <p:ext uri="{BB962C8B-B14F-4D97-AF65-F5344CB8AC3E}">
        <p14:creationId xmlns:p14="http://schemas.microsoft.com/office/powerpoint/2010/main" val="26961149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ítulo 2"/>
          <p:cNvSpPr>
            <a:spLocks noGrp="1"/>
          </p:cNvSpPr>
          <p:nvPr>
            <p:ph type="subTitle" idx="1"/>
          </p:nvPr>
        </p:nvSpPr>
        <p:spPr>
          <a:xfrm>
            <a:off x="6289118" y="5523440"/>
            <a:ext cx="6114916" cy="681295"/>
          </a:xfrm>
          <a:solidFill>
            <a:schemeClr val="accent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fontScale="92500" lnSpcReduction="20000"/>
          </a:bodyPr>
          <a:lstStyle/>
          <a:p>
            <a:r>
              <a:rPr lang="es-MX" sz="5200" dirty="0">
                <a:solidFill>
                  <a:srgbClr val="FFFFFF"/>
                </a:solidFill>
              </a:rPr>
              <a:t>¡MUCHAS GRACIAS!</a:t>
            </a:r>
            <a:endParaRPr lang="es-CO" dirty="0">
              <a:solidFill>
                <a:srgbClr val="FFFFFF"/>
              </a:solidFill>
            </a:endParaRPr>
          </a:p>
        </p:txBody>
      </p:sp>
    </p:spTree>
    <p:extLst>
      <p:ext uri="{BB962C8B-B14F-4D97-AF65-F5344CB8AC3E}">
        <p14:creationId xmlns:p14="http://schemas.microsoft.com/office/powerpoint/2010/main" val="369405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933BDE3-20B2-4520-91AA-7B3359F4054B}"/>
              </a:ext>
            </a:extLst>
          </p:cNvPr>
          <p:cNvGraphicFramePr>
            <a:graphicFrameLocks noGrp="1"/>
          </p:cNvGraphicFramePr>
          <p:nvPr>
            <p:extLst>
              <p:ext uri="{D42A27DB-BD31-4B8C-83A1-F6EECF244321}">
                <p14:modId xmlns:p14="http://schemas.microsoft.com/office/powerpoint/2010/main" val="4292939361"/>
              </p:ext>
            </p:extLst>
          </p:nvPr>
        </p:nvGraphicFramePr>
        <p:xfrm>
          <a:off x="1067030" y="261430"/>
          <a:ext cx="10873208" cy="3543463"/>
        </p:xfrm>
        <a:graphic>
          <a:graphicData uri="http://schemas.openxmlformats.org/drawingml/2006/table">
            <a:tbl>
              <a:tblPr>
                <a:tableStyleId>{284E427A-3D55-4303-BF80-6455036E1DE7}</a:tableStyleId>
              </a:tblPr>
              <a:tblGrid>
                <a:gridCol w="1952120">
                  <a:extLst>
                    <a:ext uri="{9D8B030D-6E8A-4147-A177-3AD203B41FA5}">
                      <a16:colId xmlns:a16="http://schemas.microsoft.com/office/drawing/2014/main" val="37908183"/>
                    </a:ext>
                  </a:extLst>
                </a:gridCol>
                <a:gridCol w="1638568">
                  <a:extLst>
                    <a:ext uri="{9D8B030D-6E8A-4147-A177-3AD203B41FA5}">
                      <a16:colId xmlns:a16="http://schemas.microsoft.com/office/drawing/2014/main" val="1875907923"/>
                    </a:ext>
                  </a:extLst>
                </a:gridCol>
                <a:gridCol w="3165873">
                  <a:extLst>
                    <a:ext uri="{9D8B030D-6E8A-4147-A177-3AD203B41FA5}">
                      <a16:colId xmlns:a16="http://schemas.microsoft.com/office/drawing/2014/main" val="1344479782"/>
                    </a:ext>
                  </a:extLst>
                </a:gridCol>
                <a:gridCol w="4116647">
                  <a:extLst>
                    <a:ext uri="{9D8B030D-6E8A-4147-A177-3AD203B41FA5}">
                      <a16:colId xmlns:a16="http://schemas.microsoft.com/office/drawing/2014/main" val="3240994636"/>
                    </a:ext>
                  </a:extLst>
                </a:gridCol>
              </a:tblGrid>
              <a:tr h="333538">
                <a:tc>
                  <a:txBody>
                    <a:bodyPr/>
                    <a:lstStyle/>
                    <a:p>
                      <a:pPr algn="ctr" fontAlgn="b"/>
                      <a:r>
                        <a:rPr lang="es-419" sz="1400" u="none" strike="noStrike" dirty="0">
                          <a:effectLst/>
                        </a:rPr>
                        <a:t>Nombre</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Clasificación</a:t>
                      </a:r>
                      <a:endParaRPr lang="es-419"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a:effectLst/>
                        </a:rPr>
                        <a:t>Descripción</a:t>
                      </a:r>
                      <a:endParaRPr lang="es-419"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419" sz="1400" u="none" strike="noStrike" dirty="0">
                          <a:effectLst/>
                        </a:rPr>
                        <a:t>Mecanismo de cumplimiento</a:t>
                      </a:r>
                      <a:endParaRPr lang="es-419"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5739704"/>
                  </a:ext>
                </a:extLst>
              </a:tr>
              <a:tr h="1334173">
                <a:tc>
                  <a:txBody>
                    <a:bodyPr/>
                    <a:lstStyle/>
                    <a:p>
                      <a:r>
                        <a:rPr lang="es-MX" sz="1800" b="0" i="0" kern="1200" dirty="0">
                          <a:solidFill>
                            <a:schemeClr val="dk1"/>
                          </a:solidFill>
                          <a:effectLst/>
                          <a:latin typeface="+mn-lt"/>
                          <a:ea typeface="+mn-ea"/>
                          <a:cs typeface="+mn-cs"/>
                        </a:rPr>
                        <a:t>Ley 2283 de 2023</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419" sz="1600" b="0" i="0" u="none" strike="noStrike" kern="1200" dirty="0">
                          <a:solidFill>
                            <a:srgbClr val="000000"/>
                          </a:solidFill>
                          <a:effectLst/>
                          <a:latin typeface="Calibri" panose="020F0502020204030204" pitchFamily="34" charset="0"/>
                          <a:ea typeface="+mn-ea"/>
                          <a:cs typeface="+mn-cs"/>
                        </a:rPr>
                        <a:t>Seguridad Vial</a:t>
                      </a:r>
                    </a:p>
                  </a:txBody>
                  <a:tcPr marL="9525" marR="9525" marT="9525" marB="0" anchor="ctr"/>
                </a:tc>
                <a:tc>
                  <a:txBody>
                    <a:bodyPr/>
                    <a:lstStyle/>
                    <a:p>
                      <a:pPr algn="l" fontAlgn="b"/>
                      <a:r>
                        <a:rPr lang="es-ES" sz="1800" b="0" i="0" kern="1200" dirty="0">
                          <a:solidFill>
                            <a:schemeClr val="dk1"/>
                          </a:solidFill>
                          <a:effectLst/>
                          <a:latin typeface="+mn-lt"/>
                          <a:ea typeface="+mn-ea"/>
                          <a:cs typeface="+mn-cs"/>
                        </a:rPr>
                        <a:t>Por medio de la cual se modifica la ley 769 de 2002, se reglamenta la actividad de los organismos de apoyo al tránsito, garantizando el buen funcionamiento de los centros de enseñanza automovilística - cea, como. mecanismo de prevención y amparo de la siniestralidad vial, y se dictan otras disposiciones</a:t>
                      </a:r>
                      <a:endParaRPr lang="es-CO" sz="1800" b="0" i="0" kern="1200" dirty="0">
                        <a:solidFill>
                          <a:schemeClr val="dk1"/>
                        </a:solidFill>
                        <a:effectLst/>
                        <a:latin typeface="+mn-lt"/>
                        <a:ea typeface="+mn-ea"/>
                        <a:cs typeface="+mn-cs"/>
                      </a:endParaRPr>
                    </a:p>
                  </a:txBody>
                  <a:tcPr marL="9525" marR="9525" marT="9525" marB="0" anchor="ctr"/>
                </a:tc>
                <a:tc>
                  <a:txBody>
                    <a:bodyPr/>
                    <a:lstStyle/>
                    <a:p>
                      <a:pPr algn="l" fontAlgn="b"/>
                      <a:r>
                        <a:rPr lang="es-419" sz="1500" b="0" i="0" u="none" strike="noStrike" kern="1200" dirty="0">
                          <a:solidFill>
                            <a:srgbClr val="000000"/>
                          </a:solidFill>
                          <a:effectLst/>
                          <a:latin typeface="Calibri" panose="020F0502020204030204" pitchFamily="34" charset="0"/>
                          <a:ea typeface="+mn-ea"/>
                          <a:cs typeface="+mn-cs"/>
                        </a:rPr>
                        <a:t>La empresa tiene en cuenta las nuevas disposiciones acerca de:</a:t>
                      </a:r>
                    </a:p>
                    <a:p>
                      <a:pPr algn="l" fontAlgn="b"/>
                      <a:r>
                        <a:rPr lang="es-419" sz="1500" b="0" i="0" u="none" strike="noStrike" kern="1200" dirty="0">
                          <a:solidFill>
                            <a:srgbClr val="000000"/>
                          </a:solidFill>
                          <a:effectLst/>
                          <a:latin typeface="Calibri" panose="020F0502020204030204" pitchFamily="34" charset="0"/>
                          <a:ea typeface="+mn-ea"/>
                          <a:cs typeface="+mn-cs"/>
                        </a:rPr>
                        <a:t>- Capacitaciones que deben dar los Centros de Enseñanza Automovilística para otorgar o renovar Licencias de conducción.</a:t>
                      </a:r>
                    </a:p>
                    <a:p>
                      <a:pPr algn="l" fontAlgn="b"/>
                      <a:r>
                        <a:rPr lang="es-419" sz="1500" b="0" i="0" u="none" strike="noStrike" kern="1200" dirty="0">
                          <a:solidFill>
                            <a:srgbClr val="000000"/>
                          </a:solidFill>
                          <a:effectLst/>
                          <a:latin typeface="Calibri" panose="020F0502020204030204" pitchFamily="34" charset="0"/>
                          <a:ea typeface="+mn-ea"/>
                          <a:cs typeface="+mn-cs"/>
                        </a:rPr>
                        <a:t>- Programa de bloqueo de vehículos que podrán utilizar las autoridades para inmovilizar vehículos.</a:t>
                      </a:r>
                    </a:p>
                    <a:p>
                      <a:pPr algn="l" fontAlgn="b"/>
                      <a:r>
                        <a:rPr lang="es-419" sz="1500" b="0" i="0" u="none" strike="noStrike" kern="1200" dirty="0">
                          <a:solidFill>
                            <a:srgbClr val="000000"/>
                          </a:solidFill>
                          <a:effectLst/>
                          <a:latin typeface="Calibri" panose="020F0502020204030204" pitchFamily="34" charset="0"/>
                          <a:ea typeface="+mn-ea"/>
                          <a:cs typeface="+mn-cs"/>
                        </a:rPr>
                        <a:t>- Regulaciones para los Centros de Diagnóstico Automotor - CDA</a:t>
                      </a:r>
                    </a:p>
                    <a:p>
                      <a:pPr algn="l" fontAlgn="b"/>
                      <a:r>
                        <a:rPr lang="es-419" sz="1500" b="0" i="0" u="none" strike="noStrike" kern="1200" dirty="0">
                          <a:solidFill>
                            <a:srgbClr val="000000"/>
                          </a:solidFill>
                          <a:effectLst/>
                          <a:latin typeface="Calibri" panose="020F0502020204030204" pitchFamily="34" charset="0"/>
                          <a:ea typeface="+mn-ea"/>
                          <a:cs typeface="+mn-cs"/>
                        </a:rPr>
                        <a:t>- Vigilar el cumplimiento de los proveedores que sean empresas de transporte de servicio público de las nuevas disposiciones.</a:t>
                      </a:r>
                    </a:p>
                    <a:p>
                      <a:pPr algn="l" fontAlgn="b"/>
                      <a:endParaRPr lang="es-419" sz="1500" b="0" i="0" u="none" strike="noStrike" kern="1200" dirty="0">
                        <a:solidFill>
                          <a:srgbClr val="000000"/>
                        </a:solidFill>
                        <a:effectLst/>
                        <a:latin typeface="Calibri" panose="020F0502020204030204" pitchFamily="34" charset="0"/>
                        <a:ea typeface="+mn-ea"/>
                        <a:cs typeface="+mn-cs"/>
                      </a:endParaRPr>
                    </a:p>
                    <a:p>
                      <a:pPr algn="l" fontAlgn="b"/>
                      <a:endParaRPr lang="es-419" sz="15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079747958"/>
                  </a:ext>
                </a:extLst>
              </a:tr>
            </a:tbl>
          </a:graphicData>
        </a:graphic>
      </p:graphicFrame>
      <p:pic>
        <p:nvPicPr>
          <p:cNvPr id="2050" name="Picture 2">
            <a:extLst>
              <a:ext uri="{FF2B5EF4-FFF2-40B4-BE49-F238E27FC236}">
                <a16:creationId xmlns:a16="http://schemas.microsoft.com/office/drawing/2014/main" id="{9D89A1E4-7AA1-3AA5-522D-0A8E0ECE98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9822" y="3804893"/>
            <a:ext cx="5310130" cy="29869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C2D9B11-C9DB-DB77-C640-3776DCD3A28E}"/>
              </a:ext>
            </a:extLst>
          </p:cNvPr>
          <p:cNvSpPr txBox="1"/>
          <p:nvPr/>
        </p:nvSpPr>
        <p:spPr>
          <a:xfrm>
            <a:off x="7145867" y="3918914"/>
            <a:ext cx="4921955" cy="2677656"/>
          </a:xfrm>
          <a:prstGeom prst="rect">
            <a:avLst/>
          </a:prstGeom>
          <a:noFill/>
        </p:spPr>
        <p:txBody>
          <a:bodyPr wrap="square" rtlCol="0">
            <a:spAutoFit/>
          </a:bodyPr>
          <a:lstStyle/>
          <a:p>
            <a:r>
              <a:rPr lang="es-ES" sz="1400" dirty="0"/>
              <a:t>Si la empresa es de transporte público terrestre adquiere las siguientes obligaciones: </a:t>
            </a:r>
          </a:p>
          <a:p>
            <a:r>
              <a:rPr lang="es-ES" sz="1400" dirty="0"/>
              <a:t>- </a:t>
            </a:r>
            <a:r>
              <a:rPr lang="es-ES" sz="1400" b="1" dirty="0"/>
              <a:t>Contratar las capacitaciones necesarias para actualizar los conocimientos en materia de conducción y seguridad vial.</a:t>
            </a:r>
          </a:p>
          <a:p>
            <a:r>
              <a:rPr lang="es-ES" sz="1400" dirty="0"/>
              <a:t>- Las empresas serán responsables de realizar la revisión técnico mecánica y de emisiones contaminantes, y la revisión periódica y mantenimiento preventivo, directamente ante los Centros de Diagnóstico Automotor (CDA) sobre los vehículos que tengan vinculados a su parque automotor, con cargo a sus propietarios.</a:t>
            </a:r>
          </a:p>
          <a:p>
            <a:r>
              <a:rPr lang="es-ES" sz="1400" dirty="0"/>
              <a:t>- El Seguro Obligatorio de Accidente de Tránsito SOAT, será obligatorio para la vinculación o permanencia de los propietarios de los vehículos o la empresa.</a:t>
            </a:r>
          </a:p>
        </p:txBody>
      </p:sp>
    </p:spTree>
    <p:extLst>
      <p:ext uri="{BB962C8B-B14F-4D97-AF65-F5344CB8AC3E}">
        <p14:creationId xmlns:p14="http://schemas.microsoft.com/office/powerpoint/2010/main" val="41264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trategia">
  <a:themeElements>
    <a:clrScheme name="estrategia">
      <a:dk1>
        <a:srgbClr val="012A4A"/>
      </a:dk1>
      <a:lt1>
        <a:srgbClr val="0096C7"/>
      </a:lt1>
      <a:dk2>
        <a:srgbClr val="013963"/>
      </a:dk2>
      <a:lt2>
        <a:srgbClr val="1DB3E6"/>
      </a:lt2>
      <a:accent1>
        <a:srgbClr val="014F86"/>
      </a:accent1>
      <a:accent2>
        <a:srgbClr val="01497C"/>
      </a:accent2>
      <a:accent3>
        <a:srgbClr val="0083C8"/>
      </a:accent3>
      <a:accent4>
        <a:srgbClr val="015AAA"/>
      </a:accent4>
      <a:accent5>
        <a:srgbClr val="3F88C5"/>
      </a:accent5>
      <a:accent6>
        <a:srgbClr val="014F86"/>
      </a:accent6>
      <a:hlink>
        <a:srgbClr val="0563C1"/>
      </a:hlink>
      <a:folHlink>
        <a:srgbClr val="2A6F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trategia" id="{0D258730-C107-4EA1-8796-89342B2981FE}" vid="{6AE440B7-1D95-44CC-8FEC-0BA6CCE373AC}"/>
    </a:ext>
  </a:extLst>
</a:theme>
</file>

<file path=docProps/app.xml><?xml version="1.0" encoding="utf-8"?>
<Properties xmlns="http://schemas.openxmlformats.org/officeDocument/2006/extended-properties" xmlns:vt="http://schemas.openxmlformats.org/officeDocument/2006/docPropsVTypes">
  <Template>Integral</Template>
  <TotalTime>12754</TotalTime>
  <Words>8660</Words>
  <Application>Microsoft Office PowerPoint</Application>
  <PresentationFormat>Panorámica</PresentationFormat>
  <Paragraphs>774</Paragraphs>
  <Slides>87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87</vt:i4>
      </vt:variant>
    </vt:vector>
  </HeadingPairs>
  <TitlesOfParts>
    <vt:vector size="99" baseType="lpstr">
      <vt:lpstr>-apple-system</vt:lpstr>
      <vt:lpstr>Arial</vt:lpstr>
      <vt:lpstr>Arial Black</vt:lpstr>
      <vt:lpstr>Calibri</vt:lpstr>
      <vt:lpstr>Calibri Light</vt:lpstr>
      <vt:lpstr>Helvetica</vt:lpstr>
      <vt:lpstr>Open Sans</vt:lpstr>
      <vt:lpstr>Roboto</vt:lpstr>
      <vt:lpstr>Roboto</vt:lpstr>
      <vt:lpstr>Roboto Slab</vt:lpstr>
      <vt:lpstr>Wingdings</vt:lpstr>
      <vt:lpstr>Estrategia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Actualización de requisitos legales en SST hasta 31 de diciembre de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Actualización de requisitos legales en SST hasta 30 de septiembre de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Actualización de requisitos legales en SST hasta Junio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castañeda</dc:creator>
  <cp:lastModifiedBy>Rafael Gustavo Meneses Ramirez</cp:lastModifiedBy>
  <cp:revision>50</cp:revision>
  <dcterms:created xsi:type="dcterms:W3CDTF">2022-02-10T21:31:43Z</dcterms:created>
  <dcterms:modified xsi:type="dcterms:W3CDTF">2023-06-09T15:14:35Z</dcterms:modified>
</cp:coreProperties>
</file>