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7" r:id="rId3"/>
    <p:sldId id="260" r:id="rId4"/>
    <p:sldId id="261" r:id="rId5"/>
    <p:sldId id="262" r:id="rId6"/>
    <p:sldId id="263" r:id="rId7"/>
    <p:sldId id="264" r:id="rId8"/>
    <p:sldId id="265" r:id="rId9"/>
    <p:sldId id="266" r:id="rId10"/>
    <p:sldId id="306" r:id="rId11"/>
    <p:sldId id="307" r:id="rId12"/>
    <p:sldId id="308" r:id="rId13"/>
    <p:sldId id="310" r:id="rId14"/>
    <p:sldId id="311" r:id="rId15"/>
    <p:sldId id="312" r:id="rId16"/>
    <p:sldId id="313" r:id="rId17"/>
    <p:sldId id="361" r:id="rId18"/>
    <p:sldId id="365" r:id="rId19"/>
    <p:sldId id="366" r:id="rId20"/>
    <p:sldId id="367" r:id="rId21"/>
    <p:sldId id="368" r:id="rId22"/>
    <p:sldId id="369" r:id="rId23"/>
    <p:sldId id="370" r:id="rId24"/>
    <p:sldId id="371" r:id="rId25"/>
    <p:sldId id="372" r:id="rId26"/>
    <p:sldId id="373" r:id="rId27"/>
    <p:sldId id="374" r:id="rId28"/>
    <p:sldId id="375" r:id="rId29"/>
    <p:sldId id="344" r:id="rId30"/>
    <p:sldId id="341" r:id="rId31"/>
    <p:sldId id="381" r:id="rId32"/>
    <p:sldId id="382" r:id="rId33"/>
    <p:sldId id="383" r:id="rId34"/>
    <p:sldId id="384" r:id="rId35"/>
    <p:sldId id="385" r:id="rId36"/>
    <p:sldId id="386" r:id="rId37"/>
    <p:sldId id="387" r:id="rId38"/>
    <p:sldId id="388" r:id="rId39"/>
    <p:sldId id="389" r:id="rId40"/>
    <p:sldId id="380" r:id="rId41"/>
    <p:sldId id="309" r:id="rId42"/>
    <p:sldId id="355" r:id="rId43"/>
    <p:sldId id="259" r:id="rId4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oria Alexandra Moreno Briceno" initials="GAMB" lastIdx="1" clrIdx="0">
    <p:extLst>
      <p:ext uri="{19B8F6BF-5375-455C-9EA6-DF929625EA0E}">
        <p15:presenceInfo xmlns:p15="http://schemas.microsoft.com/office/powerpoint/2012/main" userId="S-1-5-21-1000643241-4119342020-2923693236-70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C"/>
    <a:srgbClr val="F1B633"/>
    <a:srgbClr val="F60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76"/>
    <p:restoredTop sz="94728"/>
  </p:normalViewPr>
  <p:slideViewPr>
    <p:cSldViewPr snapToGrid="0" snapToObjects="1">
      <p:cViewPr>
        <p:scale>
          <a:sx n="90" d="100"/>
          <a:sy n="90" d="100"/>
        </p:scale>
        <p:origin x="176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19F49-359E-42CD-A9E7-4213F26F832D}" type="datetimeFigureOut">
              <a:rPr lang="es-CO" smtClean="0"/>
              <a:t>24/03/2021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12B86-D0BF-4523-88FA-37B8BA9329F9}" type="slidenum">
              <a:rPr lang="es-CO" smtClean="0"/>
              <a:t>‹Nº›</a:t>
            </a:fld>
            <a:endParaRPr lang="es-CO"/>
          </a:p>
        </p:txBody>
      </p:sp>
    </p:spTree>
    <p:extLst>
      <p:ext uri="{BB962C8B-B14F-4D97-AF65-F5344CB8AC3E}">
        <p14:creationId xmlns:p14="http://schemas.microsoft.com/office/powerpoint/2010/main" val="17379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1912B86-D0BF-4523-88FA-37B8BA9329F9}" type="slidenum">
              <a:rPr lang="es-CO" smtClean="0"/>
              <a:t>7</a:t>
            </a:fld>
            <a:endParaRPr lang="es-CO"/>
          </a:p>
        </p:txBody>
      </p:sp>
    </p:spTree>
    <p:extLst>
      <p:ext uri="{BB962C8B-B14F-4D97-AF65-F5344CB8AC3E}">
        <p14:creationId xmlns:p14="http://schemas.microsoft.com/office/powerpoint/2010/main" val="3038799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a:t>Clases de acoso sexual:</a:t>
            </a:r>
            <a:endParaRPr lang="es-CO" dirty="0"/>
          </a:p>
          <a:p>
            <a:r>
              <a:rPr lang="es-ES_tradnl" dirty="0"/>
              <a:t> </a:t>
            </a:r>
            <a:endParaRPr lang="es-CO" dirty="0"/>
          </a:p>
          <a:p>
            <a:r>
              <a:rPr lang="es-ES_tradnl" dirty="0"/>
              <a:t>Acoso sexual laboral físico</a:t>
            </a:r>
            <a:endParaRPr lang="es-CO" dirty="0"/>
          </a:p>
          <a:p>
            <a:r>
              <a:rPr lang="es-ES_tradnl" dirty="0"/>
              <a:t>acceso carnal violento, acto sexual violento o Acceso carnal o acto sexual en persona puesta en incapacidad de resistir. Manoseos, pellizcos, palmaditas, apretones, roces deliberados, miradas lascivas o concupiscentes, tocamientos, contacto físico innecesario, agresión física. </a:t>
            </a:r>
            <a:endParaRPr lang="es-CO" dirty="0"/>
          </a:p>
          <a:p>
            <a:r>
              <a:rPr lang="es-CO" dirty="0"/>
              <a:t> </a:t>
            </a:r>
          </a:p>
          <a:p>
            <a:r>
              <a:rPr lang="es-ES_tradnl" dirty="0"/>
              <a:t>Acoso sexual laboral verbal</a:t>
            </a:r>
            <a:endParaRPr lang="es-CO" dirty="0"/>
          </a:p>
          <a:p>
            <a:r>
              <a:rPr lang="es-ES_tradnl" dirty="0"/>
              <a:t>Comentarios o insinuaciones sexuales, chistes de carácter sexual, preguntar sobre fantasías eróticas, comentarios </a:t>
            </a:r>
            <a:r>
              <a:rPr lang="es-ES_tradnl" dirty="0" err="1"/>
              <a:t>homófobos</a:t>
            </a:r>
            <a:r>
              <a:rPr lang="es-ES_tradnl" dirty="0"/>
              <a:t>, insultos basados en el sexo de otra persona, o calificando su sexualidad, transformar discusiones de trabajo en conversaciones sobre sexo, favores sexuales con fines de promoción o ascenso.</a:t>
            </a:r>
            <a:endParaRPr lang="es-CO" dirty="0"/>
          </a:p>
          <a:p>
            <a:r>
              <a:rPr lang="es-CO" dirty="0"/>
              <a:t> </a:t>
            </a:r>
          </a:p>
          <a:p>
            <a:r>
              <a:rPr lang="es-ES_tradnl" dirty="0"/>
              <a:t>Acoso sexual laboral no verbal</a:t>
            </a:r>
            <a:endParaRPr lang="es-CO" dirty="0"/>
          </a:p>
          <a:p>
            <a:r>
              <a:rPr lang="es-ES_tradnl" dirty="0"/>
              <a:t>Exhibición de fotos, calendarios, fondos de pantalla en los ordenadores o computadores u otro material sexualmente explícito, envío de cartas anónimas o silbidos. </a:t>
            </a:r>
            <a:endParaRPr lang="es-CO" dirty="0"/>
          </a:p>
          <a:p>
            <a:endParaRPr lang="es-CO" dirty="0"/>
          </a:p>
        </p:txBody>
      </p:sp>
      <p:sp>
        <p:nvSpPr>
          <p:cNvPr id="4" name="3 Marcador de número de diapositiva"/>
          <p:cNvSpPr>
            <a:spLocks noGrp="1"/>
          </p:cNvSpPr>
          <p:nvPr>
            <p:ph type="sldNum" sz="quarter" idx="10"/>
          </p:nvPr>
        </p:nvSpPr>
        <p:spPr/>
        <p:txBody>
          <a:bodyPr/>
          <a:lstStyle/>
          <a:p>
            <a:fld id="{B53A21AE-19D2-5947-ACF0-F9FE9018A0BF}" type="slidenum">
              <a:rPr lang="es-ES_tradnl" smtClean="0"/>
              <a:pPr/>
              <a:t>31</a:t>
            </a:fld>
            <a:endParaRPr lang="es-ES_tradnl"/>
          </a:p>
        </p:txBody>
      </p:sp>
    </p:spTree>
    <p:extLst>
      <p:ext uri="{BB962C8B-B14F-4D97-AF65-F5344CB8AC3E}">
        <p14:creationId xmlns:p14="http://schemas.microsoft.com/office/powerpoint/2010/main" val="22699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a:t>Clases de acoso sexual:</a:t>
            </a:r>
            <a:endParaRPr lang="es-CO" dirty="0"/>
          </a:p>
          <a:p>
            <a:r>
              <a:rPr lang="es-ES_tradnl" dirty="0"/>
              <a:t> </a:t>
            </a:r>
            <a:endParaRPr lang="es-CO" dirty="0"/>
          </a:p>
          <a:p>
            <a:r>
              <a:rPr lang="es-ES_tradnl" dirty="0"/>
              <a:t>Acoso sexual laboral físico</a:t>
            </a:r>
            <a:endParaRPr lang="es-CO" dirty="0"/>
          </a:p>
          <a:p>
            <a:r>
              <a:rPr lang="es-ES_tradnl" dirty="0"/>
              <a:t>acceso carnal violento, acto sexual violento o Acceso carnal o acto sexual en persona puesta en incapacidad de resistir. Manoseos, pellizcos, palmaditas, apretones, roces deliberados, miradas lascivas o concupiscentes, tocamientos, contacto físico innecesario, agresión física. </a:t>
            </a:r>
            <a:endParaRPr lang="es-CO" dirty="0"/>
          </a:p>
          <a:p>
            <a:r>
              <a:rPr lang="es-CO" dirty="0"/>
              <a:t> </a:t>
            </a:r>
          </a:p>
          <a:p>
            <a:r>
              <a:rPr lang="es-ES_tradnl" dirty="0"/>
              <a:t>Acoso sexual laboral verbal</a:t>
            </a:r>
            <a:endParaRPr lang="es-CO" dirty="0"/>
          </a:p>
          <a:p>
            <a:r>
              <a:rPr lang="es-ES_tradnl" dirty="0"/>
              <a:t>Comentarios o insinuaciones sexuales, chistes de carácter sexual, preguntar sobre fantasías eróticas, comentarios </a:t>
            </a:r>
            <a:r>
              <a:rPr lang="es-ES_tradnl" dirty="0" err="1"/>
              <a:t>homófobos</a:t>
            </a:r>
            <a:r>
              <a:rPr lang="es-ES_tradnl" dirty="0"/>
              <a:t>, insultos basados en el sexo de otra persona, o calificando su sexualidad, transformar discusiones de trabajo en conversaciones sobre sexo, favores sexuales con fines de promoción o ascenso.</a:t>
            </a:r>
            <a:endParaRPr lang="es-CO" dirty="0"/>
          </a:p>
          <a:p>
            <a:r>
              <a:rPr lang="es-CO" dirty="0"/>
              <a:t> </a:t>
            </a:r>
          </a:p>
          <a:p>
            <a:r>
              <a:rPr lang="es-ES_tradnl" dirty="0"/>
              <a:t>Acoso sexual laboral no verbal</a:t>
            </a:r>
            <a:endParaRPr lang="es-CO" dirty="0"/>
          </a:p>
          <a:p>
            <a:r>
              <a:rPr lang="es-ES_tradnl" dirty="0"/>
              <a:t>Exhibición de fotos, calendarios, fondos de pantalla en los ordenadores o computadores u otro material sexualmente explícito, envío de cartas anónimas o silbidos. </a:t>
            </a:r>
            <a:endParaRPr lang="es-CO" dirty="0"/>
          </a:p>
          <a:p>
            <a:endParaRPr lang="es-CO" dirty="0"/>
          </a:p>
        </p:txBody>
      </p:sp>
      <p:sp>
        <p:nvSpPr>
          <p:cNvPr id="4" name="3 Marcador de número de diapositiva"/>
          <p:cNvSpPr>
            <a:spLocks noGrp="1"/>
          </p:cNvSpPr>
          <p:nvPr>
            <p:ph type="sldNum" sz="quarter" idx="10"/>
          </p:nvPr>
        </p:nvSpPr>
        <p:spPr/>
        <p:txBody>
          <a:bodyPr/>
          <a:lstStyle/>
          <a:p>
            <a:fld id="{B53A21AE-19D2-5947-ACF0-F9FE9018A0BF}" type="slidenum">
              <a:rPr lang="es-ES_tradnl" smtClean="0"/>
              <a:pPr/>
              <a:t>32</a:t>
            </a:fld>
            <a:endParaRPr lang="es-ES_tradnl"/>
          </a:p>
        </p:txBody>
      </p:sp>
    </p:spTree>
    <p:extLst>
      <p:ext uri="{BB962C8B-B14F-4D97-AF65-F5344CB8AC3E}">
        <p14:creationId xmlns:p14="http://schemas.microsoft.com/office/powerpoint/2010/main" val="403300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b="1" dirty="0"/>
              <a:t>Discriminación laboral</a:t>
            </a:r>
            <a:endParaRPr lang="es-CO" dirty="0"/>
          </a:p>
          <a:p>
            <a:r>
              <a:rPr lang="es-CO" b="1" dirty="0"/>
              <a:t> </a:t>
            </a:r>
            <a:endParaRPr lang="es-CO" dirty="0"/>
          </a:p>
          <a:p>
            <a:r>
              <a:rPr lang="es-CO" dirty="0"/>
              <a:t>Todo trato diferenciado por razones de raza, género, origen familiar o nacional, credo religioso, preferencia política o situación social o que carezca de toda razonabilidad desde el punto de vista laboral.</a:t>
            </a:r>
          </a:p>
          <a:p>
            <a:r>
              <a:rPr lang="es-CO" dirty="0"/>
              <a:t> </a:t>
            </a:r>
          </a:p>
          <a:p>
            <a:r>
              <a:rPr lang="es-CO" b="1" dirty="0"/>
              <a:t>Entorpecimiento laboral</a:t>
            </a:r>
            <a:endParaRPr lang="es-CO" dirty="0"/>
          </a:p>
          <a:p>
            <a:r>
              <a:rPr lang="es-CO" b="1" dirty="0"/>
              <a:t> </a:t>
            </a:r>
            <a:endParaRPr lang="es-CO" dirty="0"/>
          </a:p>
          <a:p>
            <a:r>
              <a:rPr lang="es-CO" dirty="0"/>
              <a:t>Toda acción tendiente a obstaculizar el cumplimiento de la labor o hacerla más gravosa o retardarla con perjuicio para el trabajador o empleado. Constituyen acciones de entorpecimiento laboral, entre otras, la privación, ocultación o inutilización de los insumos, documentos o instrumentos para la labor, la destrucción o pérdida de información, el ocultamiento de correspondencia o mensajes electrónicos. </a:t>
            </a:r>
          </a:p>
          <a:p>
            <a:endParaRPr lang="es-CO" dirty="0"/>
          </a:p>
        </p:txBody>
      </p:sp>
      <p:sp>
        <p:nvSpPr>
          <p:cNvPr id="4" name="3 Marcador de número de diapositiva"/>
          <p:cNvSpPr>
            <a:spLocks noGrp="1"/>
          </p:cNvSpPr>
          <p:nvPr>
            <p:ph type="sldNum" sz="quarter" idx="10"/>
          </p:nvPr>
        </p:nvSpPr>
        <p:spPr/>
        <p:txBody>
          <a:bodyPr/>
          <a:lstStyle/>
          <a:p>
            <a:fld id="{B53A21AE-19D2-5947-ACF0-F9FE9018A0BF}" type="slidenum">
              <a:rPr lang="es-ES_tradnl" smtClean="0"/>
              <a:pPr/>
              <a:t>10</a:t>
            </a:fld>
            <a:endParaRPr lang="es-ES_tradnl"/>
          </a:p>
        </p:txBody>
      </p:sp>
    </p:spTree>
    <p:extLst>
      <p:ext uri="{BB962C8B-B14F-4D97-AF65-F5344CB8AC3E}">
        <p14:creationId xmlns:p14="http://schemas.microsoft.com/office/powerpoint/2010/main" val="341941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b="1" dirty="0"/>
              <a:t>Inequidad laboral</a:t>
            </a:r>
            <a:endParaRPr lang="es-CO" dirty="0"/>
          </a:p>
          <a:p>
            <a:r>
              <a:rPr lang="es-CO" b="1" dirty="0"/>
              <a:t> </a:t>
            </a:r>
            <a:endParaRPr lang="es-CO" dirty="0"/>
          </a:p>
          <a:p>
            <a:r>
              <a:rPr lang="es-CO" dirty="0"/>
              <a:t>Asignación de funciones a menosprecio del trabajador.</a:t>
            </a:r>
          </a:p>
          <a:p>
            <a:r>
              <a:rPr lang="es-CO" dirty="0"/>
              <a:t> </a:t>
            </a:r>
          </a:p>
          <a:p>
            <a:r>
              <a:rPr lang="es-CO" b="1" dirty="0"/>
              <a:t>Desprotección laboral</a:t>
            </a:r>
            <a:endParaRPr lang="es-CO" dirty="0"/>
          </a:p>
          <a:p>
            <a:r>
              <a:rPr lang="es-CO" b="1" dirty="0"/>
              <a:t> </a:t>
            </a:r>
            <a:endParaRPr lang="es-CO" dirty="0"/>
          </a:p>
          <a:p>
            <a:r>
              <a:rPr lang="es-CO" dirty="0"/>
              <a:t>Toda conducta tendiente a poner en riesgo la integridad y la seguridad del trabajador mediante órdenes o asignación de funciones sin el cumplimiento de los requisitos mínimos de protección y seguridad para el trabajador.</a:t>
            </a:r>
          </a:p>
        </p:txBody>
      </p:sp>
      <p:sp>
        <p:nvSpPr>
          <p:cNvPr id="4" name="3 Marcador de número de diapositiva"/>
          <p:cNvSpPr>
            <a:spLocks noGrp="1"/>
          </p:cNvSpPr>
          <p:nvPr>
            <p:ph type="sldNum" sz="quarter" idx="10"/>
          </p:nvPr>
        </p:nvSpPr>
        <p:spPr/>
        <p:txBody>
          <a:bodyPr/>
          <a:lstStyle/>
          <a:p>
            <a:fld id="{B53A21AE-19D2-5947-ACF0-F9FE9018A0BF}" type="slidenum">
              <a:rPr lang="es-ES_tradnl" smtClean="0"/>
              <a:pPr/>
              <a:t>11</a:t>
            </a:fld>
            <a:endParaRPr lang="es-ES_tradnl"/>
          </a:p>
        </p:txBody>
      </p:sp>
    </p:spTree>
    <p:extLst>
      <p:ext uri="{BB962C8B-B14F-4D97-AF65-F5344CB8AC3E}">
        <p14:creationId xmlns:p14="http://schemas.microsoft.com/office/powerpoint/2010/main" val="14785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b="1" dirty="0"/>
              <a:t>Inequidad laboral</a:t>
            </a:r>
            <a:endParaRPr lang="es-CO" dirty="0"/>
          </a:p>
          <a:p>
            <a:r>
              <a:rPr lang="es-CO" b="1" dirty="0"/>
              <a:t> </a:t>
            </a:r>
            <a:endParaRPr lang="es-CO" dirty="0"/>
          </a:p>
          <a:p>
            <a:r>
              <a:rPr lang="es-CO" dirty="0"/>
              <a:t>Asignación de funciones a menosprecio del trabajador.</a:t>
            </a:r>
          </a:p>
          <a:p>
            <a:r>
              <a:rPr lang="es-CO" dirty="0"/>
              <a:t> </a:t>
            </a:r>
          </a:p>
          <a:p>
            <a:r>
              <a:rPr lang="es-CO" b="1" dirty="0"/>
              <a:t>Desprotección laboral</a:t>
            </a:r>
            <a:endParaRPr lang="es-CO" dirty="0"/>
          </a:p>
          <a:p>
            <a:r>
              <a:rPr lang="es-CO" b="1" dirty="0"/>
              <a:t> </a:t>
            </a:r>
            <a:endParaRPr lang="es-CO" dirty="0"/>
          </a:p>
          <a:p>
            <a:r>
              <a:rPr lang="es-CO" dirty="0"/>
              <a:t>Toda conducta tendiente a poner en riesgo la integridad y la seguridad del trabajador mediante órdenes o asignación de funciones sin el cumplimiento de los requisitos mínimos de protección y seguridad para el trabajador.</a:t>
            </a:r>
          </a:p>
        </p:txBody>
      </p:sp>
      <p:sp>
        <p:nvSpPr>
          <p:cNvPr id="4" name="3 Marcador de número de diapositiva"/>
          <p:cNvSpPr>
            <a:spLocks noGrp="1"/>
          </p:cNvSpPr>
          <p:nvPr>
            <p:ph type="sldNum" sz="quarter" idx="10"/>
          </p:nvPr>
        </p:nvSpPr>
        <p:spPr/>
        <p:txBody>
          <a:bodyPr/>
          <a:lstStyle/>
          <a:p>
            <a:fld id="{B53A21AE-19D2-5947-ACF0-F9FE9018A0BF}" type="slidenum">
              <a:rPr lang="es-ES_tradnl" smtClean="0"/>
              <a:pPr/>
              <a:t>17</a:t>
            </a:fld>
            <a:endParaRPr lang="es-ES_tradnl"/>
          </a:p>
        </p:txBody>
      </p:sp>
    </p:spTree>
    <p:extLst>
      <p:ext uri="{BB962C8B-B14F-4D97-AF65-F5344CB8AC3E}">
        <p14:creationId xmlns:p14="http://schemas.microsoft.com/office/powerpoint/2010/main" val="1410584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1912B86-D0BF-4523-88FA-37B8BA9329F9}" type="slidenum">
              <a:rPr lang="es-CO" smtClean="0"/>
              <a:t>18</a:t>
            </a:fld>
            <a:endParaRPr lang="es-CO"/>
          </a:p>
        </p:txBody>
      </p:sp>
    </p:spTree>
    <p:extLst>
      <p:ext uri="{BB962C8B-B14F-4D97-AF65-F5344CB8AC3E}">
        <p14:creationId xmlns:p14="http://schemas.microsoft.com/office/powerpoint/2010/main" val="261744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1912B86-D0BF-4523-88FA-37B8BA9329F9}" type="slidenum">
              <a:rPr lang="es-CO" smtClean="0"/>
              <a:t>19</a:t>
            </a:fld>
            <a:endParaRPr lang="es-CO"/>
          </a:p>
        </p:txBody>
      </p:sp>
    </p:spTree>
    <p:extLst>
      <p:ext uri="{BB962C8B-B14F-4D97-AF65-F5344CB8AC3E}">
        <p14:creationId xmlns:p14="http://schemas.microsoft.com/office/powerpoint/2010/main" val="383747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1912B86-D0BF-4523-88FA-37B8BA9329F9}" type="slidenum">
              <a:rPr lang="es-CO" smtClean="0"/>
              <a:t>20</a:t>
            </a:fld>
            <a:endParaRPr lang="es-CO"/>
          </a:p>
        </p:txBody>
      </p:sp>
    </p:spTree>
    <p:extLst>
      <p:ext uri="{BB962C8B-B14F-4D97-AF65-F5344CB8AC3E}">
        <p14:creationId xmlns:p14="http://schemas.microsoft.com/office/powerpoint/2010/main" val="155675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a:t>Clases de acoso sexual:</a:t>
            </a:r>
            <a:endParaRPr lang="es-CO" dirty="0"/>
          </a:p>
          <a:p>
            <a:r>
              <a:rPr lang="es-ES_tradnl" dirty="0"/>
              <a:t> </a:t>
            </a:r>
            <a:endParaRPr lang="es-CO" dirty="0"/>
          </a:p>
          <a:p>
            <a:r>
              <a:rPr lang="es-ES_tradnl" dirty="0"/>
              <a:t>Acoso sexual laboral físico</a:t>
            </a:r>
            <a:endParaRPr lang="es-CO" dirty="0"/>
          </a:p>
          <a:p>
            <a:r>
              <a:rPr lang="es-ES_tradnl" dirty="0"/>
              <a:t>acceso carnal violento, acto sexual violento o Acceso carnal o acto sexual en persona puesta en incapacidad de resistir. Manoseos, pellizcos, palmaditas, apretones, roces deliberados, miradas lascivas o concupiscentes, tocamientos, contacto físico innecesario, agresión física. </a:t>
            </a:r>
            <a:endParaRPr lang="es-CO" dirty="0"/>
          </a:p>
          <a:p>
            <a:r>
              <a:rPr lang="es-CO" dirty="0"/>
              <a:t> </a:t>
            </a:r>
          </a:p>
          <a:p>
            <a:r>
              <a:rPr lang="es-ES_tradnl" dirty="0"/>
              <a:t>Acoso sexual laboral verbal</a:t>
            </a:r>
            <a:endParaRPr lang="es-CO" dirty="0"/>
          </a:p>
          <a:p>
            <a:r>
              <a:rPr lang="es-ES_tradnl" dirty="0"/>
              <a:t>Comentarios o insinuaciones sexuales, chistes de carácter sexual, preguntar sobre fantasías eróticas, comentarios </a:t>
            </a:r>
            <a:r>
              <a:rPr lang="es-ES_tradnl" dirty="0" err="1"/>
              <a:t>homófobos</a:t>
            </a:r>
            <a:r>
              <a:rPr lang="es-ES_tradnl" dirty="0"/>
              <a:t>, insultos basados en el sexo de otra persona, o calificando su sexualidad, transformar discusiones de trabajo en conversaciones sobre sexo, favores sexuales con fines de promoción o ascenso.</a:t>
            </a:r>
            <a:endParaRPr lang="es-CO" dirty="0"/>
          </a:p>
          <a:p>
            <a:r>
              <a:rPr lang="es-CO" dirty="0"/>
              <a:t> </a:t>
            </a:r>
          </a:p>
          <a:p>
            <a:r>
              <a:rPr lang="es-ES_tradnl" dirty="0"/>
              <a:t>Acoso sexual laboral no verbal</a:t>
            </a:r>
            <a:endParaRPr lang="es-CO" dirty="0"/>
          </a:p>
          <a:p>
            <a:r>
              <a:rPr lang="es-ES_tradnl" dirty="0"/>
              <a:t>Exhibición de fotos, calendarios, fondos de pantalla en los ordenadores o computadores u otro material sexualmente explícito, envío de cartas anónimas o silbidos. </a:t>
            </a:r>
            <a:endParaRPr lang="es-CO" dirty="0"/>
          </a:p>
          <a:p>
            <a:endParaRPr lang="es-CO" dirty="0"/>
          </a:p>
        </p:txBody>
      </p:sp>
      <p:sp>
        <p:nvSpPr>
          <p:cNvPr id="4" name="3 Marcador de número de diapositiva"/>
          <p:cNvSpPr>
            <a:spLocks noGrp="1"/>
          </p:cNvSpPr>
          <p:nvPr>
            <p:ph type="sldNum" sz="quarter" idx="10"/>
          </p:nvPr>
        </p:nvSpPr>
        <p:spPr/>
        <p:txBody>
          <a:bodyPr/>
          <a:lstStyle/>
          <a:p>
            <a:fld id="{B53A21AE-19D2-5947-ACF0-F9FE9018A0BF}" type="slidenum">
              <a:rPr lang="es-ES_tradnl" smtClean="0"/>
              <a:pPr/>
              <a:t>29</a:t>
            </a:fld>
            <a:endParaRPr lang="es-ES_tradnl"/>
          </a:p>
        </p:txBody>
      </p:sp>
    </p:spTree>
    <p:extLst>
      <p:ext uri="{BB962C8B-B14F-4D97-AF65-F5344CB8AC3E}">
        <p14:creationId xmlns:p14="http://schemas.microsoft.com/office/powerpoint/2010/main" val="367657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a:t>Clases de acoso sexual:</a:t>
            </a:r>
            <a:endParaRPr lang="es-CO" dirty="0"/>
          </a:p>
          <a:p>
            <a:r>
              <a:rPr lang="es-ES_tradnl" dirty="0"/>
              <a:t> </a:t>
            </a:r>
            <a:endParaRPr lang="es-CO" dirty="0"/>
          </a:p>
          <a:p>
            <a:r>
              <a:rPr lang="es-ES_tradnl" dirty="0"/>
              <a:t>Acoso sexual laboral físico</a:t>
            </a:r>
            <a:endParaRPr lang="es-CO" dirty="0"/>
          </a:p>
          <a:p>
            <a:r>
              <a:rPr lang="es-ES_tradnl" dirty="0"/>
              <a:t>acceso carnal violento, acto sexual violento o Acceso carnal o acto sexual en persona puesta en incapacidad de resistir. Manoseos, pellizcos, palmaditas, apretones, roces deliberados, miradas lascivas o concupiscentes, tocamientos, contacto físico innecesario, agresión física. </a:t>
            </a:r>
            <a:endParaRPr lang="es-CO" dirty="0"/>
          </a:p>
          <a:p>
            <a:r>
              <a:rPr lang="es-CO" dirty="0"/>
              <a:t> </a:t>
            </a:r>
          </a:p>
          <a:p>
            <a:r>
              <a:rPr lang="es-ES_tradnl" dirty="0"/>
              <a:t>Acoso sexual laboral verbal</a:t>
            </a:r>
            <a:endParaRPr lang="es-CO" dirty="0"/>
          </a:p>
          <a:p>
            <a:r>
              <a:rPr lang="es-ES_tradnl" dirty="0"/>
              <a:t>Comentarios o insinuaciones sexuales, chistes de carácter sexual, preguntar sobre fantasías eróticas, comentarios </a:t>
            </a:r>
            <a:r>
              <a:rPr lang="es-ES_tradnl" dirty="0" err="1"/>
              <a:t>homófobos</a:t>
            </a:r>
            <a:r>
              <a:rPr lang="es-ES_tradnl" dirty="0"/>
              <a:t>, insultos basados en el sexo de otra persona, o calificando su sexualidad, transformar discusiones de trabajo en conversaciones sobre sexo, favores sexuales con fines de promoción o ascenso.</a:t>
            </a:r>
            <a:endParaRPr lang="es-CO" dirty="0"/>
          </a:p>
          <a:p>
            <a:r>
              <a:rPr lang="es-CO" dirty="0"/>
              <a:t> </a:t>
            </a:r>
          </a:p>
          <a:p>
            <a:r>
              <a:rPr lang="es-ES_tradnl" dirty="0"/>
              <a:t>Acoso sexual laboral no verbal</a:t>
            </a:r>
            <a:endParaRPr lang="es-CO" dirty="0"/>
          </a:p>
          <a:p>
            <a:r>
              <a:rPr lang="es-ES_tradnl" dirty="0"/>
              <a:t>Exhibición de fotos, calendarios, fondos de pantalla en los ordenadores o computadores u otro material sexualmente explícito, envío de cartas anónimas o silbidos. </a:t>
            </a:r>
            <a:endParaRPr lang="es-CO" dirty="0"/>
          </a:p>
          <a:p>
            <a:endParaRPr lang="es-CO" dirty="0"/>
          </a:p>
        </p:txBody>
      </p:sp>
      <p:sp>
        <p:nvSpPr>
          <p:cNvPr id="4" name="3 Marcador de número de diapositiva"/>
          <p:cNvSpPr>
            <a:spLocks noGrp="1"/>
          </p:cNvSpPr>
          <p:nvPr>
            <p:ph type="sldNum" sz="quarter" idx="10"/>
          </p:nvPr>
        </p:nvSpPr>
        <p:spPr/>
        <p:txBody>
          <a:bodyPr/>
          <a:lstStyle/>
          <a:p>
            <a:fld id="{B53A21AE-19D2-5947-ACF0-F9FE9018A0BF}" type="slidenum">
              <a:rPr lang="es-ES_tradnl" smtClean="0"/>
              <a:pPr/>
              <a:t>30</a:t>
            </a:fld>
            <a:endParaRPr lang="es-ES_tradnl"/>
          </a:p>
        </p:txBody>
      </p:sp>
    </p:spTree>
    <p:extLst>
      <p:ext uri="{BB962C8B-B14F-4D97-AF65-F5344CB8AC3E}">
        <p14:creationId xmlns:p14="http://schemas.microsoft.com/office/powerpoint/2010/main" val="129313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48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666123" y="4800587"/>
            <a:ext cx="7700285" cy="566738"/>
          </a:xfrm>
          <a:prstGeom prst="rect">
            <a:avLst/>
          </a:prstGeom>
        </p:spPr>
        <p:txBody>
          <a:bodyPr anchor="b">
            <a:normAutofit/>
          </a:bodyPr>
          <a:lstStyle>
            <a:lvl1pPr algn="l">
              <a:defRPr sz="2400" b="0">
                <a:latin typeface="Century Gothic" charset="0"/>
              </a:defRPr>
            </a:lvl1pPr>
          </a:lstStyle>
          <a:p>
            <a:r>
              <a:rPr lang="es-ES" dirty="0"/>
              <a:t>Clic para editar título</a:t>
            </a:r>
            <a:endParaRPr lang="en-US" dirty="0"/>
          </a:p>
        </p:txBody>
      </p:sp>
      <p:sp>
        <p:nvSpPr>
          <p:cNvPr id="3" name="Picture Placeholder 2"/>
          <p:cNvSpPr>
            <a:spLocks noGrp="1" noChangeAspect="1"/>
          </p:cNvSpPr>
          <p:nvPr>
            <p:ph type="pic" idx="1" hasCustomPrompt="1"/>
          </p:nvPr>
        </p:nvSpPr>
        <p:spPr>
          <a:xfrm>
            <a:off x="2666122" y="685800"/>
            <a:ext cx="7700286"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atin typeface="Century Gothic"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2666123" y="5367325"/>
            <a:ext cx="7700284" cy="493712"/>
          </a:xfrm>
          <a:prstGeom prst="rect">
            <a:avLst/>
          </a:prstGeom>
        </p:spPr>
        <p:txBody>
          <a:bodyPr>
            <a:normAutofit/>
          </a:bodyPr>
          <a:lstStyle>
            <a:lvl1pPr marL="0" indent="0">
              <a:buNone/>
              <a:defRPr sz="1200">
                <a:latin typeface="Century Gothic"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Tree>
    <p:extLst>
      <p:ext uri="{BB962C8B-B14F-4D97-AF65-F5344CB8AC3E}">
        <p14:creationId xmlns:p14="http://schemas.microsoft.com/office/powerpoint/2010/main" val="1865463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34C1F13-89F7-9548-AD28-7CF8AE5F1F41}"/>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10531807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8.png"/><Relationship Id="rId17" Type="http://schemas.microsoft.com/office/2007/relationships/hdphoto" Target="../media/hdphoto8.wdp"/><Relationship Id="rId2" Type="http://schemas.openxmlformats.org/officeDocument/2006/relationships/image" Target="../media/image3.pn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4.wdp"/><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s.wikipedia.org/wiki/Accidente_laboral" TargetMode="External"/><Relationship Id="rId2" Type="http://schemas.openxmlformats.org/officeDocument/2006/relationships/hyperlink" Target="https://es.wikipedia.org/wiki/Enfermedad_de_trabajo" TargetMode="External"/><Relationship Id="rId1" Type="http://schemas.openxmlformats.org/officeDocument/2006/relationships/slideLayout" Target="../slideLayouts/slideLayout1.xml"/><Relationship Id="rId5" Type="http://schemas.microsoft.com/office/2007/relationships/hdphoto" Target="../media/hdphoto9.wdp"/><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gaia.gobiernobogota.gov.co/sites/default/files/documentos/circular_006_2021_prevencion_de_acoso_laboral.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7485CEC-5F36-E842-9D86-08E386B745F8}"/>
              </a:ext>
            </a:extLst>
          </p:cNvPr>
          <p:cNvPicPr>
            <a:picLocks noChangeAspect="1"/>
          </p:cNvPicPr>
          <p:nvPr/>
        </p:nvPicPr>
        <p:blipFill>
          <a:blip r:embed="rId2"/>
          <a:stretch>
            <a:fillRect/>
          </a:stretch>
        </p:blipFill>
        <p:spPr>
          <a:xfrm>
            <a:off x="0" y="0"/>
            <a:ext cx="12192000" cy="6858000"/>
          </a:xfrm>
          <a:prstGeom prst="rect">
            <a:avLst/>
          </a:prstGeom>
        </p:spPr>
      </p:pic>
      <p:sp>
        <p:nvSpPr>
          <p:cNvPr id="8" name="CuadroTexto 7">
            <a:extLst>
              <a:ext uri="{FF2B5EF4-FFF2-40B4-BE49-F238E27FC236}">
                <a16:creationId xmlns:a16="http://schemas.microsoft.com/office/drawing/2014/main" id="{5CF5CE05-A0B0-A14E-ADE2-FEE254ED4F62}"/>
              </a:ext>
            </a:extLst>
          </p:cNvPr>
          <p:cNvSpPr txBox="1"/>
          <p:nvPr/>
        </p:nvSpPr>
        <p:spPr>
          <a:xfrm>
            <a:off x="6773379" y="2394017"/>
            <a:ext cx="4622800" cy="1569660"/>
          </a:xfrm>
          <a:prstGeom prst="rect">
            <a:avLst/>
          </a:prstGeom>
          <a:noFill/>
        </p:spPr>
        <p:txBody>
          <a:bodyPr wrap="square" rtlCol="0">
            <a:spAutoFit/>
          </a:bodyPr>
          <a:lstStyle/>
          <a:p>
            <a:pPr algn="ctr"/>
            <a:r>
              <a:rPr lang="es-ES" sz="3200" b="1" dirty="0">
                <a:solidFill>
                  <a:schemeClr val="tx1">
                    <a:lumMod val="85000"/>
                    <a:lumOff val="15000"/>
                  </a:schemeClr>
                </a:solidFill>
              </a:rPr>
              <a:t>ACOSO LABORAL</a:t>
            </a:r>
          </a:p>
          <a:p>
            <a:pPr algn="ctr"/>
            <a:r>
              <a:rPr lang="es-ES" sz="3200" b="1" dirty="0">
                <a:solidFill>
                  <a:schemeClr val="tx1">
                    <a:lumMod val="85000"/>
                    <a:lumOff val="15000"/>
                  </a:schemeClr>
                </a:solidFill>
              </a:rPr>
              <a:t>Y  </a:t>
            </a:r>
          </a:p>
          <a:p>
            <a:pPr algn="ctr"/>
            <a:r>
              <a:rPr lang="es-ES" sz="3200" b="1" dirty="0">
                <a:solidFill>
                  <a:schemeClr val="tx1">
                    <a:lumMod val="85000"/>
                    <a:lumOff val="15000"/>
                  </a:schemeClr>
                </a:solidFill>
              </a:rPr>
              <a:t>ACOSO LABORAL SEXUAL </a:t>
            </a:r>
          </a:p>
        </p:txBody>
      </p:sp>
      <p:sp>
        <p:nvSpPr>
          <p:cNvPr id="9" name="CuadroTexto 8">
            <a:extLst>
              <a:ext uri="{FF2B5EF4-FFF2-40B4-BE49-F238E27FC236}">
                <a16:creationId xmlns:a16="http://schemas.microsoft.com/office/drawing/2014/main" id="{83947C71-6F72-6D40-AE75-85A488FA34F9}"/>
              </a:ext>
            </a:extLst>
          </p:cNvPr>
          <p:cNvSpPr txBox="1"/>
          <p:nvPr/>
        </p:nvSpPr>
        <p:spPr>
          <a:xfrm>
            <a:off x="7480897" y="4116019"/>
            <a:ext cx="3420783" cy="1015663"/>
          </a:xfrm>
          <a:prstGeom prst="rect">
            <a:avLst/>
          </a:prstGeom>
          <a:noFill/>
        </p:spPr>
        <p:txBody>
          <a:bodyPr wrap="square" rtlCol="0">
            <a:spAutoFit/>
          </a:bodyPr>
          <a:lstStyle/>
          <a:p>
            <a:pPr algn="ctr"/>
            <a:r>
              <a:rPr lang="es-CO" sz="3000" dirty="0">
                <a:solidFill>
                  <a:schemeClr val="tx1">
                    <a:lumMod val="85000"/>
                    <a:lumOff val="15000"/>
                  </a:schemeClr>
                </a:solidFill>
              </a:rPr>
              <a:t>Dirección de Gestión del Talento Humano</a:t>
            </a:r>
          </a:p>
        </p:txBody>
      </p:sp>
    </p:spTree>
    <p:extLst>
      <p:ext uri="{BB962C8B-B14F-4D97-AF65-F5344CB8AC3E}">
        <p14:creationId xmlns:p14="http://schemas.microsoft.com/office/powerpoint/2010/main" val="336255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E0401596-7FCE-4DA8-B92A-4974005CBC90}"/>
              </a:ext>
            </a:extLst>
          </p:cNvPr>
          <p:cNvCxnSpPr/>
          <p:nvPr/>
        </p:nvCxnSpPr>
        <p:spPr>
          <a:xfrm>
            <a:off x="6068992" y="1454469"/>
            <a:ext cx="0" cy="4484077"/>
          </a:xfrm>
          <a:prstGeom prst="line">
            <a:avLst/>
          </a:prstGeom>
          <a:ln w="38100">
            <a:solidFill>
              <a:srgbClr val="F1B63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2 Marcador de contenido">
            <a:extLst>
              <a:ext uri="{FF2B5EF4-FFF2-40B4-BE49-F238E27FC236}">
                <a16:creationId xmlns:a16="http://schemas.microsoft.com/office/drawing/2014/main" id="{7898079B-A532-4CB7-9A85-84E92AED8136}"/>
              </a:ext>
            </a:extLst>
          </p:cNvPr>
          <p:cNvSpPr txBox="1">
            <a:spLocks/>
          </p:cNvSpPr>
          <p:nvPr/>
        </p:nvSpPr>
        <p:spPr>
          <a:xfrm>
            <a:off x="817805" y="1267491"/>
            <a:ext cx="4464495" cy="626624"/>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s-CO" b="1" dirty="0">
                <a:solidFill>
                  <a:schemeClr val="tx1">
                    <a:lumMod val="65000"/>
                    <a:lumOff val="35000"/>
                  </a:schemeClr>
                </a:solidFill>
              </a:rPr>
              <a:t>3. Discriminación </a:t>
            </a:r>
            <a:endParaRPr lang="es-CO" sz="1600" b="1" dirty="0">
              <a:solidFill>
                <a:schemeClr val="tx1">
                  <a:lumMod val="65000"/>
                  <a:lumOff val="35000"/>
                </a:schemeClr>
              </a:solidFill>
            </a:endParaRPr>
          </a:p>
        </p:txBody>
      </p:sp>
      <p:sp>
        <p:nvSpPr>
          <p:cNvPr id="5" name="2 Marcador de contenido">
            <a:extLst>
              <a:ext uri="{FF2B5EF4-FFF2-40B4-BE49-F238E27FC236}">
                <a16:creationId xmlns:a16="http://schemas.microsoft.com/office/drawing/2014/main" id="{ED7FE740-39BB-46D6-911C-AACC983CD709}"/>
              </a:ext>
            </a:extLst>
          </p:cNvPr>
          <p:cNvSpPr txBox="1">
            <a:spLocks/>
          </p:cNvSpPr>
          <p:nvPr/>
        </p:nvSpPr>
        <p:spPr>
          <a:xfrm>
            <a:off x="6538381" y="1141157"/>
            <a:ext cx="4320480" cy="626624"/>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s-CO" b="1" dirty="0">
                <a:solidFill>
                  <a:schemeClr val="tx1">
                    <a:lumMod val="65000"/>
                    <a:lumOff val="35000"/>
                  </a:schemeClr>
                </a:solidFill>
              </a:rPr>
              <a:t>4. Entorpecimiento </a:t>
            </a:r>
            <a:endParaRPr lang="es-CO" sz="1600" b="1" dirty="0">
              <a:solidFill>
                <a:schemeClr val="tx1">
                  <a:lumMod val="65000"/>
                  <a:lumOff val="35000"/>
                </a:schemeClr>
              </a:solidFill>
            </a:endParaRPr>
          </a:p>
        </p:txBody>
      </p:sp>
      <p:pic>
        <p:nvPicPr>
          <p:cNvPr id="6" name="Imagen 5">
            <a:extLst>
              <a:ext uri="{FF2B5EF4-FFF2-40B4-BE49-F238E27FC236}">
                <a16:creationId xmlns:a16="http://schemas.microsoft.com/office/drawing/2014/main" id="{507018A3-2337-4AB5-9613-FD851274ABB1}"/>
              </a:ext>
            </a:extLst>
          </p:cNvPr>
          <p:cNvPicPr>
            <a:picLocks noChangeAspect="1"/>
          </p:cNvPicPr>
          <p:nvPr/>
        </p:nvPicPr>
        <p:blipFill>
          <a:blip r:embed="rId3" cstate="print">
            <a:duotone>
              <a:prstClr val="black"/>
              <a:schemeClr val="accent3">
                <a:tint val="45000"/>
                <a:satMod val="400000"/>
              </a:schemeClr>
            </a:duotone>
          </a:blip>
          <a:stretch>
            <a:fillRect/>
          </a:stretch>
        </p:blipFill>
        <p:spPr>
          <a:xfrm>
            <a:off x="7819159" y="1997576"/>
            <a:ext cx="2178709" cy="2559455"/>
          </a:xfrm>
          <a:prstGeom prst="rect">
            <a:avLst/>
          </a:prstGeom>
        </p:spPr>
      </p:pic>
      <p:pic>
        <p:nvPicPr>
          <p:cNvPr id="7" name="Imagen 6">
            <a:extLst>
              <a:ext uri="{FF2B5EF4-FFF2-40B4-BE49-F238E27FC236}">
                <a16:creationId xmlns:a16="http://schemas.microsoft.com/office/drawing/2014/main" id="{09D01C9D-475F-443E-AA32-BBED236A1CFF}"/>
              </a:ext>
            </a:extLst>
          </p:cNvPr>
          <p:cNvPicPr>
            <a:picLocks noChangeAspect="1"/>
          </p:cNvPicPr>
          <p:nvPr/>
        </p:nvPicPr>
        <p:blipFill>
          <a:blip r:embed="rId4" cstate="print">
            <a:duotone>
              <a:prstClr val="black"/>
              <a:schemeClr val="accent3">
                <a:tint val="45000"/>
                <a:satMod val="400000"/>
              </a:schemeClr>
            </a:duotone>
          </a:blip>
          <a:stretch>
            <a:fillRect/>
          </a:stretch>
        </p:blipFill>
        <p:spPr>
          <a:xfrm>
            <a:off x="1952523" y="2562825"/>
            <a:ext cx="2195057" cy="2048719"/>
          </a:xfrm>
          <a:prstGeom prst="rect">
            <a:avLst/>
          </a:prstGeom>
        </p:spPr>
      </p:pic>
      <p:sp>
        <p:nvSpPr>
          <p:cNvPr id="8" name="CuadroTexto 7">
            <a:extLst>
              <a:ext uri="{FF2B5EF4-FFF2-40B4-BE49-F238E27FC236}">
                <a16:creationId xmlns:a16="http://schemas.microsoft.com/office/drawing/2014/main" id="{F5B072B1-DE81-4715-8404-3274D14F62BE}"/>
              </a:ext>
            </a:extLst>
          </p:cNvPr>
          <p:cNvSpPr txBox="1"/>
          <p:nvPr/>
        </p:nvSpPr>
        <p:spPr>
          <a:xfrm>
            <a:off x="899836" y="4742765"/>
            <a:ext cx="4208450" cy="1323439"/>
          </a:xfrm>
          <a:prstGeom prst="rect">
            <a:avLst/>
          </a:prstGeom>
          <a:noFill/>
        </p:spPr>
        <p:txBody>
          <a:bodyPr wrap="square" rtlCol="0">
            <a:spAutoFit/>
          </a:bodyPr>
          <a:lstStyle/>
          <a:p>
            <a:pPr algn="ctr"/>
            <a:r>
              <a:rPr lang="es-MX" sz="1600" dirty="0">
                <a:solidFill>
                  <a:schemeClr val="tx1">
                    <a:lumMod val="65000"/>
                    <a:lumOff val="35000"/>
                  </a:schemeClr>
                </a:solidFill>
              </a:rPr>
              <a:t>Cuando por razones de raza, género, edad, origen familiar o nacional, creencia religiosa, </a:t>
            </a:r>
          </a:p>
          <a:p>
            <a:pPr algn="ctr"/>
            <a:r>
              <a:rPr lang="es-MX" sz="1600" dirty="0">
                <a:solidFill>
                  <a:schemeClr val="tx1">
                    <a:lumMod val="65000"/>
                    <a:lumOff val="35000"/>
                  </a:schemeClr>
                </a:solidFill>
              </a:rPr>
              <a:t>preferencia política, situación social u orientación sexual se trata al trabajador de manera diferente.</a:t>
            </a:r>
            <a:endParaRPr lang="es-CO" sz="1600" dirty="0">
              <a:solidFill>
                <a:schemeClr val="tx1">
                  <a:lumMod val="65000"/>
                  <a:lumOff val="35000"/>
                </a:schemeClr>
              </a:solidFill>
            </a:endParaRPr>
          </a:p>
        </p:txBody>
      </p:sp>
      <p:sp>
        <p:nvSpPr>
          <p:cNvPr id="9" name="CuadroTexto 8">
            <a:extLst>
              <a:ext uri="{FF2B5EF4-FFF2-40B4-BE49-F238E27FC236}">
                <a16:creationId xmlns:a16="http://schemas.microsoft.com/office/drawing/2014/main" id="{98D0F3CA-F7EB-44D9-BF5C-6DEC406CD036}"/>
              </a:ext>
            </a:extLst>
          </p:cNvPr>
          <p:cNvSpPr txBox="1"/>
          <p:nvPr/>
        </p:nvSpPr>
        <p:spPr>
          <a:xfrm>
            <a:off x="6958164" y="4747759"/>
            <a:ext cx="3900697" cy="830997"/>
          </a:xfrm>
          <a:prstGeom prst="rect">
            <a:avLst/>
          </a:prstGeom>
          <a:noFill/>
        </p:spPr>
        <p:txBody>
          <a:bodyPr wrap="square" rtlCol="0">
            <a:spAutoFit/>
          </a:bodyPr>
          <a:lstStyle/>
          <a:p>
            <a:pPr algn="ctr"/>
            <a:r>
              <a:rPr lang="es-MX" sz="1600" dirty="0">
                <a:solidFill>
                  <a:schemeClr val="tx1">
                    <a:lumMod val="65000"/>
                    <a:lumOff val="35000"/>
                  </a:schemeClr>
                </a:solidFill>
              </a:rPr>
              <a:t>Cuando se niegan los materiales e información absolutamente indispensable para el cumplimiento del trabajo.</a:t>
            </a:r>
            <a:endParaRPr lang="es-CO" sz="1600" dirty="0">
              <a:solidFill>
                <a:schemeClr val="tx1">
                  <a:lumMod val="65000"/>
                  <a:lumOff val="35000"/>
                </a:schemeClr>
              </a:solidFill>
            </a:endParaRPr>
          </a:p>
        </p:txBody>
      </p:sp>
      <p:sp>
        <p:nvSpPr>
          <p:cNvPr id="10" name="CuadroTexto 9">
            <a:extLst>
              <a:ext uri="{FF2B5EF4-FFF2-40B4-BE49-F238E27FC236}">
                <a16:creationId xmlns:a16="http://schemas.microsoft.com/office/drawing/2014/main" id="{28043866-8338-403E-8AE0-D8C53322E9E9}"/>
              </a:ext>
            </a:extLst>
          </p:cNvPr>
          <p:cNvSpPr txBox="1"/>
          <p:nvPr/>
        </p:nvSpPr>
        <p:spPr>
          <a:xfrm>
            <a:off x="484504" y="338455"/>
            <a:ext cx="5954396" cy="553998"/>
          </a:xfrm>
          <a:prstGeom prst="rect">
            <a:avLst/>
          </a:prstGeom>
          <a:noFill/>
        </p:spPr>
        <p:txBody>
          <a:bodyPr wrap="square" rtlCol="0">
            <a:spAutoFit/>
          </a:bodyPr>
          <a:lstStyle/>
          <a:p>
            <a:r>
              <a:rPr lang="es-ES" sz="3000" b="1" dirty="0">
                <a:solidFill>
                  <a:srgbClr val="C8102C"/>
                </a:solidFill>
              </a:rPr>
              <a:t>Modalidades</a:t>
            </a:r>
          </a:p>
        </p:txBody>
      </p:sp>
    </p:spTree>
    <p:extLst>
      <p:ext uri="{BB962C8B-B14F-4D97-AF65-F5344CB8AC3E}">
        <p14:creationId xmlns:p14="http://schemas.microsoft.com/office/powerpoint/2010/main" val="329603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a:extLst>
              <a:ext uri="{FF2B5EF4-FFF2-40B4-BE49-F238E27FC236}">
                <a16:creationId xmlns:a16="http://schemas.microsoft.com/office/drawing/2014/main" id="{73636BB6-A699-42F5-8625-AEE88F0938C6}"/>
              </a:ext>
            </a:extLst>
          </p:cNvPr>
          <p:cNvSpPr txBox="1">
            <a:spLocks/>
          </p:cNvSpPr>
          <p:nvPr/>
        </p:nvSpPr>
        <p:spPr>
          <a:xfrm>
            <a:off x="717960" y="1039982"/>
            <a:ext cx="4464495" cy="70711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s-CO" b="1" dirty="0">
                <a:solidFill>
                  <a:schemeClr val="tx1">
                    <a:lumMod val="65000"/>
                    <a:lumOff val="35000"/>
                  </a:schemeClr>
                </a:solidFill>
              </a:rPr>
              <a:t>5. Inequidad</a:t>
            </a:r>
            <a:endParaRPr lang="es-CO" sz="1600" b="1" dirty="0">
              <a:solidFill>
                <a:schemeClr val="tx1">
                  <a:lumMod val="65000"/>
                  <a:lumOff val="35000"/>
                </a:schemeClr>
              </a:solidFill>
            </a:endParaRPr>
          </a:p>
        </p:txBody>
      </p:sp>
      <p:sp>
        <p:nvSpPr>
          <p:cNvPr id="5" name="2 Marcador de contenido">
            <a:extLst>
              <a:ext uri="{FF2B5EF4-FFF2-40B4-BE49-F238E27FC236}">
                <a16:creationId xmlns:a16="http://schemas.microsoft.com/office/drawing/2014/main" id="{70A8F9E6-0EA4-4A6D-B1A4-C35385CFF745}"/>
              </a:ext>
            </a:extLst>
          </p:cNvPr>
          <p:cNvSpPr txBox="1">
            <a:spLocks/>
          </p:cNvSpPr>
          <p:nvPr/>
        </p:nvSpPr>
        <p:spPr>
          <a:xfrm>
            <a:off x="6318996" y="1039982"/>
            <a:ext cx="4464494" cy="108183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s-CO" b="1" dirty="0">
                <a:solidFill>
                  <a:schemeClr val="tx1">
                    <a:lumMod val="65000"/>
                    <a:lumOff val="35000"/>
                  </a:schemeClr>
                </a:solidFill>
              </a:rPr>
              <a:t>6. Desprotección</a:t>
            </a:r>
            <a:endParaRPr lang="es-CO" sz="1600" b="1" dirty="0">
              <a:solidFill>
                <a:schemeClr val="tx1">
                  <a:lumMod val="65000"/>
                  <a:lumOff val="35000"/>
                </a:schemeClr>
              </a:solidFill>
            </a:endParaRPr>
          </a:p>
        </p:txBody>
      </p:sp>
      <p:pic>
        <p:nvPicPr>
          <p:cNvPr id="6" name="Imagen 5">
            <a:extLst>
              <a:ext uri="{FF2B5EF4-FFF2-40B4-BE49-F238E27FC236}">
                <a16:creationId xmlns:a16="http://schemas.microsoft.com/office/drawing/2014/main" id="{D5646AA9-75F8-41C6-B184-FCCA44A8B273}"/>
              </a:ext>
            </a:extLst>
          </p:cNvPr>
          <p:cNvPicPr>
            <a:picLocks noChangeAspect="1"/>
          </p:cNvPicPr>
          <p:nvPr/>
        </p:nvPicPr>
        <p:blipFill>
          <a:blip r:embed="rId3" cstate="print">
            <a:duotone>
              <a:prstClr val="black"/>
              <a:schemeClr val="accent3">
                <a:tint val="45000"/>
                <a:satMod val="400000"/>
              </a:schemeClr>
            </a:duotone>
          </a:blip>
          <a:stretch>
            <a:fillRect/>
          </a:stretch>
        </p:blipFill>
        <p:spPr>
          <a:xfrm>
            <a:off x="7692011" y="1956695"/>
            <a:ext cx="2654889" cy="1876121"/>
          </a:xfrm>
          <a:prstGeom prst="rect">
            <a:avLst/>
          </a:prstGeom>
        </p:spPr>
      </p:pic>
      <p:pic>
        <p:nvPicPr>
          <p:cNvPr id="7" name="Imagen 6">
            <a:extLst>
              <a:ext uri="{FF2B5EF4-FFF2-40B4-BE49-F238E27FC236}">
                <a16:creationId xmlns:a16="http://schemas.microsoft.com/office/drawing/2014/main" id="{6F349E2A-8F4F-42A5-9F14-F32B5B2C5CA6}"/>
              </a:ext>
            </a:extLst>
          </p:cNvPr>
          <p:cNvPicPr>
            <a:picLocks noChangeAspect="1"/>
          </p:cNvPicPr>
          <p:nvPr/>
        </p:nvPicPr>
        <p:blipFill>
          <a:blip r:embed="rId4" cstate="print">
            <a:duotone>
              <a:prstClr val="black"/>
              <a:schemeClr val="accent3">
                <a:tint val="45000"/>
                <a:satMod val="400000"/>
              </a:schemeClr>
            </a:duotone>
          </a:blip>
          <a:stretch>
            <a:fillRect/>
          </a:stretch>
        </p:blipFill>
        <p:spPr>
          <a:xfrm>
            <a:off x="1845100" y="1821394"/>
            <a:ext cx="2449282" cy="2146724"/>
          </a:xfrm>
          <a:prstGeom prst="rect">
            <a:avLst/>
          </a:prstGeom>
        </p:spPr>
      </p:pic>
      <p:sp>
        <p:nvSpPr>
          <p:cNvPr id="8" name="CuadroTexto 7">
            <a:extLst>
              <a:ext uri="{FF2B5EF4-FFF2-40B4-BE49-F238E27FC236}">
                <a16:creationId xmlns:a16="http://schemas.microsoft.com/office/drawing/2014/main" id="{22F42448-7300-46D8-B50E-615EA2E71815}"/>
              </a:ext>
            </a:extLst>
          </p:cNvPr>
          <p:cNvSpPr txBox="1"/>
          <p:nvPr/>
        </p:nvSpPr>
        <p:spPr>
          <a:xfrm>
            <a:off x="717960" y="4572300"/>
            <a:ext cx="4752503" cy="1077218"/>
          </a:xfrm>
          <a:prstGeom prst="rect">
            <a:avLst/>
          </a:prstGeom>
          <a:noFill/>
        </p:spPr>
        <p:txBody>
          <a:bodyPr wrap="square" rtlCol="0">
            <a:spAutoFit/>
          </a:bodyPr>
          <a:lstStyle/>
          <a:p>
            <a:pPr algn="ctr"/>
            <a:r>
              <a:rPr lang="es-MX" sz="1600" dirty="0">
                <a:solidFill>
                  <a:schemeClr val="tx1">
                    <a:lumMod val="65000"/>
                    <a:lumOff val="35000"/>
                  </a:schemeClr>
                </a:solidFill>
              </a:rPr>
              <a:t>Si en el trato se nota discriminación respecto a los demás trabajadores(as) en cuanto al otorgamiento de derechos, prerrogativas laborales y la imposición de deberes. </a:t>
            </a:r>
            <a:endParaRPr lang="es-CO" sz="1600" dirty="0">
              <a:solidFill>
                <a:schemeClr val="tx1">
                  <a:lumMod val="65000"/>
                  <a:lumOff val="35000"/>
                </a:schemeClr>
              </a:solidFill>
            </a:endParaRPr>
          </a:p>
        </p:txBody>
      </p:sp>
      <p:sp>
        <p:nvSpPr>
          <p:cNvPr id="9" name="CuadroTexto 8">
            <a:extLst>
              <a:ext uri="{FF2B5EF4-FFF2-40B4-BE49-F238E27FC236}">
                <a16:creationId xmlns:a16="http://schemas.microsoft.com/office/drawing/2014/main" id="{CD78EB60-4A79-47B5-855B-048FD39225E0}"/>
              </a:ext>
            </a:extLst>
          </p:cNvPr>
          <p:cNvSpPr txBox="1"/>
          <p:nvPr/>
        </p:nvSpPr>
        <p:spPr>
          <a:xfrm>
            <a:off x="6867088" y="4572300"/>
            <a:ext cx="4304733" cy="830997"/>
          </a:xfrm>
          <a:prstGeom prst="rect">
            <a:avLst/>
          </a:prstGeom>
          <a:noFill/>
        </p:spPr>
        <p:txBody>
          <a:bodyPr wrap="square" rtlCol="0">
            <a:spAutoFit/>
          </a:bodyPr>
          <a:lstStyle/>
          <a:p>
            <a:pPr algn="ctr"/>
            <a:r>
              <a:rPr lang="es-MX" sz="1600" dirty="0">
                <a:solidFill>
                  <a:schemeClr val="tx1">
                    <a:lumMod val="65000"/>
                    <a:lumOff val="35000"/>
                  </a:schemeClr>
                </a:solidFill>
              </a:rPr>
              <a:t>Cuando se asignan tareas que ponen en riesgo su vida o integridad física, sin darle los elementos d seguridad necesarios.</a:t>
            </a:r>
            <a:endParaRPr lang="es-CO" sz="1600" dirty="0">
              <a:solidFill>
                <a:schemeClr val="tx1">
                  <a:lumMod val="65000"/>
                  <a:lumOff val="35000"/>
                </a:schemeClr>
              </a:solidFill>
            </a:endParaRPr>
          </a:p>
        </p:txBody>
      </p:sp>
      <p:cxnSp>
        <p:nvCxnSpPr>
          <p:cNvPr id="10" name="Conector recto 9">
            <a:extLst>
              <a:ext uri="{FF2B5EF4-FFF2-40B4-BE49-F238E27FC236}">
                <a16:creationId xmlns:a16="http://schemas.microsoft.com/office/drawing/2014/main" id="{BB6DF277-29EA-4970-A43A-290FD395CE54}"/>
              </a:ext>
            </a:extLst>
          </p:cNvPr>
          <p:cNvCxnSpPr/>
          <p:nvPr/>
        </p:nvCxnSpPr>
        <p:spPr>
          <a:xfrm>
            <a:off x="6068992" y="1454469"/>
            <a:ext cx="0" cy="4484077"/>
          </a:xfrm>
          <a:prstGeom prst="line">
            <a:avLst/>
          </a:prstGeom>
          <a:ln w="38100">
            <a:solidFill>
              <a:srgbClr val="F1B63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635FC13F-B94C-4E34-8166-53F215AA8188}"/>
              </a:ext>
            </a:extLst>
          </p:cNvPr>
          <p:cNvSpPr txBox="1"/>
          <p:nvPr/>
        </p:nvSpPr>
        <p:spPr>
          <a:xfrm>
            <a:off x="484504" y="338455"/>
            <a:ext cx="5954396" cy="553998"/>
          </a:xfrm>
          <a:prstGeom prst="rect">
            <a:avLst/>
          </a:prstGeom>
          <a:noFill/>
        </p:spPr>
        <p:txBody>
          <a:bodyPr wrap="square" rtlCol="0">
            <a:spAutoFit/>
          </a:bodyPr>
          <a:lstStyle/>
          <a:p>
            <a:r>
              <a:rPr lang="es-ES" sz="3000" b="1" dirty="0">
                <a:solidFill>
                  <a:srgbClr val="C8102C"/>
                </a:solidFill>
              </a:rPr>
              <a:t>Modalidades</a:t>
            </a:r>
          </a:p>
        </p:txBody>
      </p:sp>
    </p:spTree>
    <p:extLst>
      <p:ext uri="{BB962C8B-B14F-4D97-AF65-F5344CB8AC3E}">
        <p14:creationId xmlns:p14="http://schemas.microsoft.com/office/powerpoint/2010/main" val="336528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A8E027C-8F9E-41BC-AF66-DE1986F1C21B}"/>
              </a:ext>
            </a:extLst>
          </p:cNvPr>
          <p:cNvSpPr txBox="1"/>
          <p:nvPr/>
        </p:nvSpPr>
        <p:spPr>
          <a:xfrm>
            <a:off x="3910485" y="998959"/>
            <a:ext cx="5611496" cy="400110"/>
          </a:xfrm>
          <a:prstGeom prst="rect">
            <a:avLst/>
          </a:prstGeom>
          <a:noFill/>
        </p:spPr>
        <p:txBody>
          <a:bodyPr wrap="square" rtlCol="0">
            <a:spAutoFit/>
          </a:bodyPr>
          <a:lstStyle/>
          <a:p>
            <a:r>
              <a:rPr lang="es-ES" sz="2000" b="1" dirty="0">
                <a:solidFill>
                  <a:srgbClr val="F1B633"/>
                </a:solidFill>
              </a:rPr>
              <a:t>1. Agresión con medidas organizacionales:</a:t>
            </a:r>
          </a:p>
        </p:txBody>
      </p:sp>
      <p:sp>
        <p:nvSpPr>
          <p:cNvPr id="7" name="Rectángulo 6">
            <a:extLst>
              <a:ext uri="{FF2B5EF4-FFF2-40B4-BE49-F238E27FC236}">
                <a16:creationId xmlns:a16="http://schemas.microsoft.com/office/drawing/2014/main" id="{3963BF38-B8A9-4530-8DFE-6628CE5B0834}"/>
              </a:ext>
            </a:extLst>
          </p:cNvPr>
          <p:cNvSpPr/>
          <p:nvPr/>
        </p:nvSpPr>
        <p:spPr>
          <a:xfrm>
            <a:off x="3910485" y="1319029"/>
            <a:ext cx="7404854" cy="4524315"/>
          </a:xfrm>
          <a:prstGeom prst="rect">
            <a:avLst/>
          </a:prstGeom>
        </p:spPr>
        <p:txBody>
          <a:bodyPr wrap="square">
            <a:spAutoFit/>
          </a:bodyPr>
          <a:lstStyle/>
          <a:p>
            <a:pPr marL="285750" indent="-285750">
              <a:buClr>
                <a:srgbClr val="F1B633"/>
              </a:buClr>
              <a:buFont typeface="Courier New" panose="02070309020205020404" pitchFamily="49" charset="0"/>
              <a:buChar char="o"/>
            </a:pPr>
            <a:endParaRPr lang="es-MX"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MX" dirty="0">
                <a:solidFill>
                  <a:schemeClr val="tx1">
                    <a:lumMod val="75000"/>
                    <a:lumOff val="25000"/>
                  </a:schemeClr>
                </a:solidFill>
              </a:rPr>
              <a:t>La descalificación humillante de propuestas u opiniones de trabajo, así como juzgar el desempeño de manera o forma ofensiva. </a:t>
            </a:r>
          </a:p>
          <a:p>
            <a:pPr marL="285750" indent="-285750" algn="just">
              <a:buClr>
                <a:srgbClr val="F1B633"/>
              </a:buClr>
              <a:buFont typeface="Courier New" panose="02070309020205020404" pitchFamily="49" charset="0"/>
              <a:buChar char="o"/>
            </a:pPr>
            <a:endParaRPr lang="es-MX"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MX" dirty="0">
                <a:solidFill>
                  <a:schemeClr val="tx1">
                    <a:lumMod val="75000"/>
                    <a:lumOff val="25000"/>
                  </a:schemeClr>
                </a:solidFill>
              </a:rPr>
              <a:t>Restricciones a la posibilidad de hablar. </a:t>
            </a:r>
          </a:p>
          <a:p>
            <a:pPr marL="285750" indent="-285750" algn="just">
              <a:buClr>
                <a:srgbClr val="F1B633"/>
              </a:buClr>
              <a:buFont typeface="Courier New" panose="02070309020205020404" pitchFamily="49" charset="0"/>
              <a:buChar char="o"/>
            </a:pPr>
            <a:endParaRPr lang="es-MX"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MX" dirty="0">
                <a:solidFill>
                  <a:schemeClr val="tx1">
                    <a:lumMod val="75000"/>
                    <a:lumOff val="25000"/>
                  </a:schemeClr>
                </a:solidFill>
              </a:rPr>
              <a:t>Asignación de deberes ostensiblemente extraños a las obligaciones laborales. </a:t>
            </a:r>
          </a:p>
          <a:p>
            <a:pPr marL="285750" indent="-285750" algn="just">
              <a:buClr>
                <a:srgbClr val="F1B633"/>
              </a:buClr>
              <a:buFont typeface="Courier New" panose="02070309020205020404" pitchFamily="49" charset="0"/>
              <a:buChar char="o"/>
            </a:pPr>
            <a:endParaRPr lang="es-MX"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MX" dirty="0">
                <a:solidFill>
                  <a:schemeClr val="tx1">
                    <a:lumMod val="75000"/>
                    <a:lumOff val="25000"/>
                  </a:schemeClr>
                </a:solidFill>
              </a:rPr>
              <a:t>Exigencias abiertamente desproporcionadas sobre el cumplimiento de la labor encomendada. </a:t>
            </a:r>
          </a:p>
          <a:p>
            <a:pPr marL="285750" indent="-285750" algn="just">
              <a:buClr>
                <a:srgbClr val="F1B633"/>
              </a:buClr>
              <a:buFont typeface="Courier New" panose="02070309020205020404" pitchFamily="49" charset="0"/>
              <a:buChar char="o"/>
            </a:pPr>
            <a:endParaRPr lang="es-MX"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MX" dirty="0">
                <a:solidFill>
                  <a:schemeClr val="tx1">
                    <a:lumMod val="75000"/>
                    <a:lumOff val="25000"/>
                  </a:schemeClr>
                </a:solidFill>
              </a:rPr>
              <a:t>Exigencias de laborar en horarios excesivos respecto a la jornada laboral, cambios sorpresivos del turno laboral o la exigencia permanente de laborar en días festivos sin fundamento en las necesidades, o en forma discriminatoria respecto a los demás. </a:t>
            </a:r>
          </a:p>
        </p:txBody>
      </p:sp>
      <p:pic>
        <p:nvPicPr>
          <p:cNvPr id="8" name="Imagen 7">
            <a:extLst>
              <a:ext uri="{FF2B5EF4-FFF2-40B4-BE49-F238E27FC236}">
                <a16:creationId xmlns:a16="http://schemas.microsoft.com/office/drawing/2014/main" id="{B8B8876D-1758-4F32-AB54-2A90433E1EA6}"/>
              </a:ext>
            </a:extLst>
          </p:cNvPr>
          <p:cNvPicPr>
            <a:picLocks noChangeAspect="1"/>
          </p:cNvPicPr>
          <p:nvPr/>
        </p:nvPicPr>
        <p:blipFill rotWithShape="1">
          <a:blip r:embed="rId2">
            <a:biLevel thresh="50000"/>
            <a:extLst>
              <a:ext uri="{BEBA8EAE-BF5A-486C-A8C5-ECC9F3942E4B}">
                <a14:imgProps xmlns:a14="http://schemas.microsoft.com/office/drawing/2010/main">
                  <a14:imgLayer r:embed="rId3">
                    <a14:imgEffect>
                      <a14:sharpenSoften amount="50000"/>
                    </a14:imgEffect>
                  </a14:imgLayer>
                </a14:imgProps>
              </a:ext>
            </a:extLst>
          </a:blip>
          <a:srcRect b="8308"/>
          <a:stretch/>
        </p:blipFill>
        <p:spPr>
          <a:xfrm>
            <a:off x="481345" y="3253889"/>
            <a:ext cx="3327992" cy="2128609"/>
          </a:xfrm>
          <a:prstGeom prst="rect">
            <a:avLst/>
          </a:prstGeom>
        </p:spPr>
      </p:pic>
      <p:sp>
        <p:nvSpPr>
          <p:cNvPr id="9" name="Rectángulo 8">
            <a:extLst>
              <a:ext uri="{FF2B5EF4-FFF2-40B4-BE49-F238E27FC236}">
                <a16:creationId xmlns:a16="http://schemas.microsoft.com/office/drawing/2014/main" id="{9496A262-AD62-4F31-9B49-7A61A2E00289}"/>
              </a:ext>
            </a:extLst>
          </p:cNvPr>
          <p:cNvSpPr/>
          <p:nvPr/>
        </p:nvSpPr>
        <p:spPr>
          <a:xfrm>
            <a:off x="0" y="0"/>
            <a:ext cx="590550" cy="6858000"/>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Triángulo isósceles 9">
            <a:extLst>
              <a:ext uri="{FF2B5EF4-FFF2-40B4-BE49-F238E27FC236}">
                <a16:creationId xmlns:a16="http://schemas.microsoft.com/office/drawing/2014/main" id="{673F8751-BC7E-41DD-9309-BA66CFFD24C5}"/>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33D57E15-4CE0-49A3-9D0B-8FB1BDD5B4F6}"/>
              </a:ext>
            </a:extLst>
          </p:cNvPr>
          <p:cNvSpPr/>
          <p:nvPr/>
        </p:nvSpPr>
        <p:spPr>
          <a:xfrm rot="16200000">
            <a:off x="1376195" y="1271410"/>
            <a:ext cx="1371601" cy="3276269"/>
          </a:xfrm>
          <a:prstGeom prst="rec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7926C23C-EABC-46F5-96CB-92C621CA4804}"/>
              </a:ext>
            </a:extLst>
          </p:cNvPr>
          <p:cNvSpPr txBox="1"/>
          <p:nvPr/>
        </p:nvSpPr>
        <p:spPr>
          <a:xfrm>
            <a:off x="648034" y="2556938"/>
            <a:ext cx="3486624" cy="830997"/>
          </a:xfrm>
          <a:prstGeom prst="rect">
            <a:avLst/>
          </a:prstGeom>
          <a:noFill/>
        </p:spPr>
        <p:txBody>
          <a:bodyPr wrap="square" rtlCol="0">
            <a:spAutoFit/>
          </a:bodyPr>
          <a:lstStyle/>
          <a:p>
            <a:r>
              <a:rPr lang="es-ES" sz="2400" b="1" dirty="0">
                <a:solidFill>
                  <a:schemeClr val="bg1"/>
                </a:solidFill>
              </a:rPr>
              <a:t>Listado conductas constitutivas de A.L. </a:t>
            </a:r>
          </a:p>
        </p:txBody>
      </p:sp>
    </p:spTree>
    <p:extLst>
      <p:ext uri="{BB962C8B-B14F-4D97-AF65-F5344CB8AC3E}">
        <p14:creationId xmlns:p14="http://schemas.microsoft.com/office/powerpoint/2010/main" val="360646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A8E027C-8F9E-41BC-AF66-DE1986F1C21B}"/>
              </a:ext>
            </a:extLst>
          </p:cNvPr>
          <p:cNvSpPr txBox="1"/>
          <p:nvPr/>
        </p:nvSpPr>
        <p:spPr>
          <a:xfrm>
            <a:off x="3910485" y="1456164"/>
            <a:ext cx="5611496" cy="400110"/>
          </a:xfrm>
          <a:prstGeom prst="rect">
            <a:avLst/>
          </a:prstGeom>
          <a:noFill/>
        </p:spPr>
        <p:txBody>
          <a:bodyPr wrap="square" rtlCol="0">
            <a:spAutoFit/>
          </a:bodyPr>
          <a:lstStyle/>
          <a:p>
            <a:r>
              <a:rPr lang="es-ES" sz="2000" b="1" dirty="0">
                <a:solidFill>
                  <a:srgbClr val="F1B633"/>
                </a:solidFill>
              </a:rPr>
              <a:t>1. Agresión con medidas organizacionales:</a:t>
            </a:r>
          </a:p>
        </p:txBody>
      </p:sp>
      <p:sp>
        <p:nvSpPr>
          <p:cNvPr id="7" name="Rectángulo 6">
            <a:extLst>
              <a:ext uri="{FF2B5EF4-FFF2-40B4-BE49-F238E27FC236}">
                <a16:creationId xmlns:a16="http://schemas.microsoft.com/office/drawing/2014/main" id="{3963BF38-B8A9-4530-8DFE-6628CE5B0834}"/>
              </a:ext>
            </a:extLst>
          </p:cNvPr>
          <p:cNvSpPr/>
          <p:nvPr/>
        </p:nvSpPr>
        <p:spPr>
          <a:xfrm>
            <a:off x="3910485" y="1776234"/>
            <a:ext cx="7404854" cy="3970318"/>
          </a:xfrm>
          <a:prstGeom prst="rect">
            <a:avLst/>
          </a:prstGeom>
        </p:spPr>
        <p:txBody>
          <a:bodyPr wrap="square">
            <a:spAutoFit/>
          </a:bodyPr>
          <a:lstStyle/>
          <a:p>
            <a:pPr marL="285750" indent="-285750">
              <a:buClr>
                <a:srgbClr val="F1B633"/>
              </a:buClr>
              <a:buFont typeface="Courier New" panose="02070309020205020404" pitchFamily="49" charset="0"/>
              <a:buChar char="o"/>
            </a:pPr>
            <a:endParaRPr lang="es-MX"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Cambios del lugar de trabajo sin ningún fundamento objetivo referente a la necesidad técnica de la entidad. </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Obligar a alguien a ejecutar tareas en contra de su conciencia, principios o valores. </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Trato notoriamente discriminatorio respecto a los demás en cuanto al otorgamiento de derechos y prerrogativas laborales y la imposición de deberes laborales.</a:t>
            </a:r>
          </a:p>
          <a:p>
            <a:pPr algn="just">
              <a:buClr>
                <a:srgbClr val="F1B633"/>
              </a:buClr>
            </a:pPr>
            <a:r>
              <a:rPr lang="es-ES" dirty="0">
                <a:solidFill>
                  <a:schemeClr val="tx1">
                    <a:lumMod val="75000"/>
                    <a:lumOff val="25000"/>
                  </a:schemeClr>
                </a:solidFill>
              </a:rPr>
              <a:t> </a:t>
            </a: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Sometimiento a situaciones de aislamiento social mediante el constante cuestionamiento de las decisiones de una persona, la asignación de tareas degradantes, sin sentido o poco útiles o la no asignación de tareas. </a:t>
            </a:r>
          </a:p>
        </p:txBody>
      </p:sp>
      <p:pic>
        <p:nvPicPr>
          <p:cNvPr id="8" name="Imagen 7">
            <a:extLst>
              <a:ext uri="{FF2B5EF4-FFF2-40B4-BE49-F238E27FC236}">
                <a16:creationId xmlns:a16="http://schemas.microsoft.com/office/drawing/2014/main" id="{B8B8876D-1758-4F32-AB54-2A90433E1EA6}"/>
              </a:ext>
            </a:extLst>
          </p:cNvPr>
          <p:cNvPicPr>
            <a:picLocks noChangeAspect="1"/>
          </p:cNvPicPr>
          <p:nvPr/>
        </p:nvPicPr>
        <p:blipFill rotWithShape="1">
          <a:blip r:embed="rId2">
            <a:biLevel thresh="50000"/>
            <a:extLst>
              <a:ext uri="{BEBA8EAE-BF5A-486C-A8C5-ECC9F3942E4B}">
                <a14:imgProps xmlns:a14="http://schemas.microsoft.com/office/drawing/2010/main">
                  <a14:imgLayer r:embed="rId3">
                    <a14:imgEffect>
                      <a14:sharpenSoften amount="50000"/>
                    </a14:imgEffect>
                  </a14:imgLayer>
                </a14:imgProps>
              </a:ext>
            </a:extLst>
          </a:blip>
          <a:srcRect b="8308"/>
          <a:stretch/>
        </p:blipFill>
        <p:spPr>
          <a:xfrm>
            <a:off x="481345" y="3253889"/>
            <a:ext cx="3327992" cy="2128609"/>
          </a:xfrm>
          <a:prstGeom prst="rect">
            <a:avLst/>
          </a:prstGeom>
        </p:spPr>
      </p:pic>
      <p:sp>
        <p:nvSpPr>
          <p:cNvPr id="9" name="Rectángulo 8">
            <a:extLst>
              <a:ext uri="{FF2B5EF4-FFF2-40B4-BE49-F238E27FC236}">
                <a16:creationId xmlns:a16="http://schemas.microsoft.com/office/drawing/2014/main" id="{9496A262-AD62-4F31-9B49-7A61A2E00289}"/>
              </a:ext>
            </a:extLst>
          </p:cNvPr>
          <p:cNvSpPr/>
          <p:nvPr/>
        </p:nvSpPr>
        <p:spPr>
          <a:xfrm>
            <a:off x="0" y="0"/>
            <a:ext cx="590550" cy="6858000"/>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Triángulo isósceles 9">
            <a:extLst>
              <a:ext uri="{FF2B5EF4-FFF2-40B4-BE49-F238E27FC236}">
                <a16:creationId xmlns:a16="http://schemas.microsoft.com/office/drawing/2014/main" id="{673F8751-BC7E-41DD-9309-BA66CFFD24C5}"/>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33D57E15-4CE0-49A3-9D0B-8FB1BDD5B4F6}"/>
              </a:ext>
            </a:extLst>
          </p:cNvPr>
          <p:cNvSpPr/>
          <p:nvPr/>
        </p:nvSpPr>
        <p:spPr>
          <a:xfrm rot="16200000">
            <a:off x="1376195" y="1271410"/>
            <a:ext cx="1371601" cy="3276269"/>
          </a:xfrm>
          <a:prstGeom prst="rec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7926C23C-EABC-46F5-96CB-92C621CA4804}"/>
              </a:ext>
            </a:extLst>
          </p:cNvPr>
          <p:cNvSpPr txBox="1"/>
          <p:nvPr/>
        </p:nvSpPr>
        <p:spPr>
          <a:xfrm>
            <a:off x="648034" y="2556938"/>
            <a:ext cx="3486624" cy="830997"/>
          </a:xfrm>
          <a:prstGeom prst="rect">
            <a:avLst/>
          </a:prstGeom>
          <a:noFill/>
        </p:spPr>
        <p:txBody>
          <a:bodyPr wrap="square" rtlCol="0">
            <a:spAutoFit/>
          </a:bodyPr>
          <a:lstStyle/>
          <a:p>
            <a:r>
              <a:rPr lang="es-ES" sz="2400" b="1" dirty="0">
                <a:solidFill>
                  <a:schemeClr val="bg1"/>
                </a:solidFill>
              </a:rPr>
              <a:t>Listado conductas constitutivas de A.L. </a:t>
            </a:r>
          </a:p>
        </p:txBody>
      </p:sp>
    </p:spTree>
    <p:extLst>
      <p:ext uri="{BB962C8B-B14F-4D97-AF65-F5344CB8AC3E}">
        <p14:creationId xmlns:p14="http://schemas.microsoft.com/office/powerpoint/2010/main" val="69070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A8E027C-8F9E-41BC-AF66-DE1986F1C21B}"/>
              </a:ext>
            </a:extLst>
          </p:cNvPr>
          <p:cNvSpPr txBox="1"/>
          <p:nvPr/>
        </p:nvSpPr>
        <p:spPr>
          <a:xfrm>
            <a:off x="4334665" y="385805"/>
            <a:ext cx="7306864" cy="707886"/>
          </a:xfrm>
          <a:prstGeom prst="rect">
            <a:avLst/>
          </a:prstGeom>
          <a:noFill/>
        </p:spPr>
        <p:txBody>
          <a:bodyPr wrap="square" rtlCol="0">
            <a:spAutoFit/>
          </a:bodyPr>
          <a:lstStyle/>
          <a:p>
            <a:r>
              <a:rPr lang="es-ES" sz="2000" b="1" dirty="0">
                <a:solidFill>
                  <a:srgbClr val="F1B633"/>
                </a:solidFill>
              </a:rPr>
              <a:t>2. Ataques a las relaciones sociales de la víctima con aislamiento social: </a:t>
            </a:r>
          </a:p>
        </p:txBody>
      </p:sp>
      <p:sp>
        <p:nvSpPr>
          <p:cNvPr id="7" name="Rectángulo 6">
            <a:extLst>
              <a:ext uri="{FF2B5EF4-FFF2-40B4-BE49-F238E27FC236}">
                <a16:creationId xmlns:a16="http://schemas.microsoft.com/office/drawing/2014/main" id="{3963BF38-B8A9-4530-8DFE-6628CE5B0834}"/>
              </a:ext>
            </a:extLst>
          </p:cNvPr>
          <p:cNvSpPr/>
          <p:nvPr/>
        </p:nvSpPr>
        <p:spPr>
          <a:xfrm>
            <a:off x="4334665" y="977531"/>
            <a:ext cx="7404854" cy="2308324"/>
          </a:xfrm>
          <a:prstGeom prst="rect">
            <a:avLst/>
          </a:prstGeom>
        </p:spPr>
        <p:txBody>
          <a:bodyPr wrap="square">
            <a:spAutoFit/>
          </a:bodyPr>
          <a:lstStyle/>
          <a:p>
            <a:pPr marL="285750" indent="-285750">
              <a:buClr>
                <a:srgbClr val="F1B633"/>
              </a:buClr>
              <a:buFont typeface="Courier New" panose="02070309020205020404" pitchFamily="49" charset="0"/>
              <a:buChar char="o"/>
            </a:pPr>
            <a:endParaRPr lang="es-MX"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Prohibir o restringir a los compañeros la posibilidad de hablar con una persona. </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Rehusar la comunicación con una persona a través de gestos o miradas, o de no comunicarse directamente con ella. </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Tratar a una persona como si no existiera, ignorarla. </a:t>
            </a:r>
          </a:p>
        </p:txBody>
      </p:sp>
      <p:sp>
        <p:nvSpPr>
          <p:cNvPr id="9" name="Rectángulo 8">
            <a:extLst>
              <a:ext uri="{FF2B5EF4-FFF2-40B4-BE49-F238E27FC236}">
                <a16:creationId xmlns:a16="http://schemas.microsoft.com/office/drawing/2014/main" id="{9496A262-AD62-4F31-9B49-7A61A2E00289}"/>
              </a:ext>
            </a:extLst>
          </p:cNvPr>
          <p:cNvSpPr/>
          <p:nvPr/>
        </p:nvSpPr>
        <p:spPr>
          <a:xfrm>
            <a:off x="0" y="0"/>
            <a:ext cx="590550" cy="6858000"/>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Triángulo isósceles 9">
            <a:extLst>
              <a:ext uri="{FF2B5EF4-FFF2-40B4-BE49-F238E27FC236}">
                <a16:creationId xmlns:a16="http://schemas.microsoft.com/office/drawing/2014/main" id="{673F8751-BC7E-41DD-9309-BA66CFFD24C5}"/>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33D57E15-4CE0-49A3-9D0B-8FB1BDD5B4F6}"/>
              </a:ext>
            </a:extLst>
          </p:cNvPr>
          <p:cNvSpPr/>
          <p:nvPr/>
        </p:nvSpPr>
        <p:spPr>
          <a:xfrm rot="16200000">
            <a:off x="1376195" y="1271410"/>
            <a:ext cx="1371601" cy="3276269"/>
          </a:xfrm>
          <a:prstGeom prst="rec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7926C23C-EABC-46F5-96CB-92C621CA4804}"/>
              </a:ext>
            </a:extLst>
          </p:cNvPr>
          <p:cNvSpPr txBox="1"/>
          <p:nvPr/>
        </p:nvSpPr>
        <p:spPr>
          <a:xfrm>
            <a:off x="648034" y="2556938"/>
            <a:ext cx="3486624" cy="830997"/>
          </a:xfrm>
          <a:prstGeom prst="rect">
            <a:avLst/>
          </a:prstGeom>
          <a:noFill/>
        </p:spPr>
        <p:txBody>
          <a:bodyPr wrap="square" rtlCol="0">
            <a:spAutoFit/>
          </a:bodyPr>
          <a:lstStyle/>
          <a:p>
            <a:r>
              <a:rPr lang="es-ES" sz="2400" b="1" dirty="0">
                <a:solidFill>
                  <a:schemeClr val="bg1"/>
                </a:solidFill>
              </a:rPr>
              <a:t>Listado conductas constitutivas de A.L. </a:t>
            </a:r>
          </a:p>
        </p:txBody>
      </p:sp>
      <p:sp>
        <p:nvSpPr>
          <p:cNvPr id="12" name="CuadroTexto 11">
            <a:extLst>
              <a:ext uri="{FF2B5EF4-FFF2-40B4-BE49-F238E27FC236}">
                <a16:creationId xmlns:a16="http://schemas.microsoft.com/office/drawing/2014/main" id="{2DF91C04-806D-4295-9D02-6205E45A5F65}"/>
              </a:ext>
            </a:extLst>
          </p:cNvPr>
          <p:cNvSpPr txBox="1"/>
          <p:nvPr/>
        </p:nvSpPr>
        <p:spPr>
          <a:xfrm>
            <a:off x="4334665" y="3539101"/>
            <a:ext cx="7306864" cy="400110"/>
          </a:xfrm>
          <a:prstGeom prst="rect">
            <a:avLst/>
          </a:prstGeom>
          <a:noFill/>
        </p:spPr>
        <p:txBody>
          <a:bodyPr wrap="square" rtlCol="0">
            <a:spAutoFit/>
          </a:bodyPr>
          <a:lstStyle/>
          <a:p>
            <a:r>
              <a:rPr lang="es-ES" sz="2000" b="1" dirty="0">
                <a:solidFill>
                  <a:srgbClr val="F1B633"/>
                </a:solidFill>
              </a:rPr>
              <a:t>3. Agresión física: </a:t>
            </a:r>
          </a:p>
        </p:txBody>
      </p:sp>
      <p:sp>
        <p:nvSpPr>
          <p:cNvPr id="13" name="Rectángulo 12">
            <a:extLst>
              <a:ext uri="{FF2B5EF4-FFF2-40B4-BE49-F238E27FC236}">
                <a16:creationId xmlns:a16="http://schemas.microsoft.com/office/drawing/2014/main" id="{AB842D8B-61AF-42E6-BA5B-5CCE4BD1FA56}"/>
              </a:ext>
            </a:extLst>
          </p:cNvPr>
          <p:cNvSpPr/>
          <p:nvPr/>
        </p:nvSpPr>
        <p:spPr>
          <a:xfrm>
            <a:off x="4334665" y="3877581"/>
            <a:ext cx="7404854" cy="2308324"/>
          </a:xfrm>
          <a:prstGeom prst="rect">
            <a:avLst/>
          </a:prstGeom>
        </p:spPr>
        <p:txBody>
          <a:bodyPr wrap="square">
            <a:spAutoFit/>
          </a:bodyPr>
          <a:lstStyle/>
          <a:p>
            <a:pPr marL="285750" indent="-285750">
              <a:buClr>
                <a:srgbClr val="F1B633"/>
              </a:buClr>
              <a:buFont typeface="Courier New" panose="02070309020205020404" pitchFamily="49" charset="0"/>
              <a:buChar char="o"/>
            </a:pPr>
            <a:endParaRPr lang="es-MX"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Ofertas, exigencia o violencia sexual. </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Observación, miradas atrevidas no consentidas o no aceptadas.</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Amenazas de agresión física. </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Maltrato físico, independientemente de sus consecuencias.</a:t>
            </a:r>
          </a:p>
        </p:txBody>
      </p:sp>
      <p:pic>
        <p:nvPicPr>
          <p:cNvPr id="9218" name="Picture 2" descr="Cartoon vectores stick figura dibujo Ilustración conceptual de dos hombres  furiosos combates o empresarios con los puños. Agresión, violencia o  conflicto concepto Imagen Vector de stock - Alamy">
            <a:extLst>
              <a:ext uri="{FF2B5EF4-FFF2-40B4-BE49-F238E27FC236}">
                <a16:creationId xmlns:a16="http://schemas.microsoft.com/office/drawing/2014/main" id="{66A009A8-EF2B-4C33-BBF0-A642F17F99A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806" b="43237" l="2595" r="89991">
                        <a14:foregroundMark x1="13160" y1="4317" x2="13160" y2="4317"/>
                        <a14:foregroundMark x1="17609" y1="11439" x2="17609" y2="11439"/>
                        <a14:foregroundMark x1="2595" y1="21079" x2="2595" y2="21079"/>
                        <a14:foregroundMark x1="2966" y1="7770" x2="2966" y2="7770"/>
                        <a14:foregroundMark x1="64133" y1="11295" x2="64133" y2="11295"/>
                        <a14:foregroundMark x1="74328" y1="2806" x2="74328" y2="2806"/>
                        <a14:foregroundMark x1="14829" y1="18921" x2="14829" y2="18921"/>
                        <a14:foregroundMark x1="49583" y1="23597" x2="49583" y2="23597"/>
                        <a14:foregroundMark x1="60890" y1="21727" x2="60890" y2="21727"/>
                        <a14:foregroundMark x1="29935" y1="23237" x2="29935" y2="23237"/>
                      </a14:backgroundRemoval>
                    </a14:imgEffect>
                  </a14:imgLayer>
                </a14:imgProps>
              </a:ext>
              <a:ext uri="{28A0092B-C50C-407E-A947-70E740481C1C}">
                <a14:useLocalDpi xmlns:a14="http://schemas.microsoft.com/office/drawing/2010/main" val="0"/>
              </a:ext>
            </a:extLst>
          </a:blip>
          <a:srcRect b="51783"/>
          <a:stretch/>
        </p:blipFill>
        <p:spPr bwMode="auto">
          <a:xfrm>
            <a:off x="730877" y="3572816"/>
            <a:ext cx="2662237" cy="165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01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A8E027C-8F9E-41BC-AF66-DE1986F1C21B}"/>
              </a:ext>
            </a:extLst>
          </p:cNvPr>
          <p:cNvSpPr txBox="1"/>
          <p:nvPr/>
        </p:nvSpPr>
        <p:spPr>
          <a:xfrm>
            <a:off x="4183653" y="940162"/>
            <a:ext cx="7306864" cy="400110"/>
          </a:xfrm>
          <a:prstGeom prst="rect">
            <a:avLst/>
          </a:prstGeom>
          <a:noFill/>
        </p:spPr>
        <p:txBody>
          <a:bodyPr wrap="square" rtlCol="0">
            <a:spAutoFit/>
          </a:bodyPr>
          <a:lstStyle/>
          <a:p>
            <a:r>
              <a:rPr lang="es-ES" sz="2000" b="1" dirty="0">
                <a:solidFill>
                  <a:srgbClr val="F1B633"/>
                </a:solidFill>
              </a:rPr>
              <a:t>4. Agresión a las actitudes de la víctima:</a:t>
            </a:r>
          </a:p>
        </p:txBody>
      </p:sp>
      <p:sp>
        <p:nvSpPr>
          <p:cNvPr id="7" name="Rectángulo 6">
            <a:extLst>
              <a:ext uri="{FF2B5EF4-FFF2-40B4-BE49-F238E27FC236}">
                <a16:creationId xmlns:a16="http://schemas.microsoft.com/office/drawing/2014/main" id="{3963BF38-B8A9-4530-8DFE-6628CE5B0834}"/>
              </a:ext>
            </a:extLst>
          </p:cNvPr>
          <p:cNvSpPr/>
          <p:nvPr/>
        </p:nvSpPr>
        <p:spPr>
          <a:xfrm>
            <a:off x="4134658" y="1305341"/>
            <a:ext cx="7404854" cy="4247317"/>
          </a:xfrm>
          <a:prstGeom prst="rect">
            <a:avLst/>
          </a:prstGeom>
        </p:spPr>
        <p:txBody>
          <a:bodyPr wrap="square">
            <a:spAutoFit/>
          </a:bodyPr>
          <a:lstStyle/>
          <a:p>
            <a:pPr marL="285750" indent="-285750">
              <a:buClr>
                <a:srgbClr val="F1B633"/>
              </a:buClr>
              <a:buFont typeface="Courier New" panose="02070309020205020404" pitchFamily="49" charset="0"/>
              <a:buChar char="o"/>
            </a:pPr>
            <a:endParaRPr lang="es-MX"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Expresiones injuriosas o ultrajantes sobre la persona; palabras soeces o con alusión a la raza, género, origen familiar o nacional, preferencia política o el estatus social. </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Alusión pública a hechos pertenecientes a la intimidad de la persona. </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Críticas o comentarios descalificantes a las actitudes y creencias políticas y/o religiosas. </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Burlas, críticas o comentarios descalificantes sobre la apariencia física, la forma de vestir, las actitudes, conductas o comportamiento de la persona.</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Envío de anónimos, llamadas telefónicas y mensajes virtuales con contenido injurioso, ofensivo o intimidatorio.</a:t>
            </a:r>
          </a:p>
        </p:txBody>
      </p:sp>
      <p:sp>
        <p:nvSpPr>
          <p:cNvPr id="9" name="Rectángulo 8">
            <a:extLst>
              <a:ext uri="{FF2B5EF4-FFF2-40B4-BE49-F238E27FC236}">
                <a16:creationId xmlns:a16="http://schemas.microsoft.com/office/drawing/2014/main" id="{9496A262-AD62-4F31-9B49-7A61A2E00289}"/>
              </a:ext>
            </a:extLst>
          </p:cNvPr>
          <p:cNvSpPr/>
          <p:nvPr/>
        </p:nvSpPr>
        <p:spPr>
          <a:xfrm>
            <a:off x="0" y="0"/>
            <a:ext cx="590550" cy="6858000"/>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Triángulo isósceles 9">
            <a:extLst>
              <a:ext uri="{FF2B5EF4-FFF2-40B4-BE49-F238E27FC236}">
                <a16:creationId xmlns:a16="http://schemas.microsoft.com/office/drawing/2014/main" id="{673F8751-BC7E-41DD-9309-BA66CFFD24C5}"/>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33D57E15-4CE0-49A3-9D0B-8FB1BDD5B4F6}"/>
              </a:ext>
            </a:extLst>
          </p:cNvPr>
          <p:cNvSpPr/>
          <p:nvPr/>
        </p:nvSpPr>
        <p:spPr>
          <a:xfrm rot="16200000">
            <a:off x="1376195" y="1271410"/>
            <a:ext cx="1371601" cy="3276269"/>
          </a:xfrm>
          <a:prstGeom prst="rec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7926C23C-EABC-46F5-96CB-92C621CA4804}"/>
              </a:ext>
            </a:extLst>
          </p:cNvPr>
          <p:cNvSpPr txBox="1"/>
          <p:nvPr/>
        </p:nvSpPr>
        <p:spPr>
          <a:xfrm>
            <a:off x="648034" y="2556938"/>
            <a:ext cx="3486624" cy="830997"/>
          </a:xfrm>
          <a:prstGeom prst="rect">
            <a:avLst/>
          </a:prstGeom>
          <a:noFill/>
        </p:spPr>
        <p:txBody>
          <a:bodyPr wrap="square" rtlCol="0">
            <a:spAutoFit/>
          </a:bodyPr>
          <a:lstStyle/>
          <a:p>
            <a:r>
              <a:rPr lang="es-ES" sz="2400" b="1" dirty="0">
                <a:solidFill>
                  <a:schemeClr val="bg1"/>
                </a:solidFill>
              </a:rPr>
              <a:t>Listado conductas constitutivas de A.L. </a:t>
            </a:r>
          </a:p>
        </p:txBody>
      </p:sp>
      <p:pic>
        <p:nvPicPr>
          <p:cNvPr id="14" name="Imagen 13">
            <a:extLst>
              <a:ext uri="{FF2B5EF4-FFF2-40B4-BE49-F238E27FC236}">
                <a16:creationId xmlns:a16="http://schemas.microsoft.com/office/drawing/2014/main" id="{9319390E-425B-4238-BA4A-F32E83D062D2}"/>
              </a:ext>
            </a:extLst>
          </p:cNvPr>
          <p:cNvPicPr>
            <a:picLocks noChangeAspect="1"/>
          </p:cNvPicPr>
          <p:nvPr/>
        </p:nvPicPr>
        <p:blipFill>
          <a:blip r:embed="rId2">
            <a:biLevel thresh="75000"/>
          </a:blip>
          <a:stretch>
            <a:fillRect/>
          </a:stretch>
        </p:blipFill>
        <p:spPr>
          <a:xfrm>
            <a:off x="590550" y="3710702"/>
            <a:ext cx="3109581" cy="1934009"/>
          </a:xfrm>
          <a:prstGeom prst="rect">
            <a:avLst/>
          </a:prstGeom>
        </p:spPr>
      </p:pic>
    </p:spTree>
    <p:extLst>
      <p:ext uri="{BB962C8B-B14F-4D97-AF65-F5344CB8AC3E}">
        <p14:creationId xmlns:p14="http://schemas.microsoft.com/office/powerpoint/2010/main" val="166201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A8E027C-8F9E-41BC-AF66-DE1986F1C21B}"/>
              </a:ext>
            </a:extLst>
          </p:cNvPr>
          <p:cNvSpPr txBox="1"/>
          <p:nvPr/>
        </p:nvSpPr>
        <p:spPr>
          <a:xfrm>
            <a:off x="4281643" y="905231"/>
            <a:ext cx="7306864" cy="400110"/>
          </a:xfrm>
          <a:prstGeom prst="rect">
            <a:avLst/>
          </a:prstGeom>
          <a:noFill/>
        </p:spPr>
        <p:txBody>
          <a:bodyPr wrap="square" rtlCol="0">
            <a:spAutoFit/>
          </a:bodyPr>
          <a:lstStyle/>
          <a:p>
            <a:r>
              <a:rPr lang="es-ES" sz="2000" b="1" dirty="0">
                <a:solidFill>
                  <a:srgbClr val="F1B633"/>
                </a:solidFill>
              </a:rPr>
              <a:t>5. Agresiones verbales:</a:t>
            </a:r>
          </a:p>
        </p:txBody>
      </p:sp>
      <p:sp>
        <p:nvSpPr>
          <p:cNvPr id="7" name="Rectángulo 6">
            <a:extLst>
              <a:ext uri="{FF2B5EF4-FFF2-40B4-BE49-F238E27FC236}">
                <a16:creationId xmlns:a16="http://schemas.microsoft.com/office/drawing/2014/main" id="{3963BF38-B8A9-4530-8DFE-6628CE5B0834}"/>
              </a:ext>
            </a:extLst>
          </p:cNvPr>
          <p:cNvSpPr/>
          <p:nvPr/>
        </p:nvSpPr>
        <p:spPr>
          <a:xfrm>
            <a:off x="4232648" y="1270410"/>
            <a:ext cx="7404854" cy="3139321"/>
          </a:xfrm>
          <a:prstGeom prst="rect">
            <a:avLst/>
          </a:prstGeom>
        </p:spPr>
        <p:txBody>
          <a:bodyPr wrap="square">
            <a:spAutoFit/>
          </a:bodyPr>
          <a:lstStyle/>
          <a:p>
            <a:pPr marL="285750" indent="-285750">
              <a:buClr>
                <a:srgbClr val="F1B633"/>
              </a:buClr>
              <a:buFont typeface="Courier New" panose="02070309020205020404" pitchFamily="49" charset="0"/>
              <a:buChar char="o"/>
            </a:pPr>
            <a:endParaRPr lang="es-MX"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Comentarios hostiles y humillantes de descalificación profesional expresados en presencia de los compañeros de trabajo. </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Gritos o insultos. </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Críticas permanentes al trabajo de la persona. </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Amenazas verbales (incluyendo las amenazas de despido). </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Comentarios, chistes o bromas sexistas o degradantes. </a:t>
            </a:r>
          </a:p>
        </p:txBody>
      </p:sp>
      <p:sp>
        <p:nvSpPr>
          <p:cNvPr id="9" name="Rectángulo 8">
            <a:extLst>
              <a:ext uri="{FF2B5EF4-FFF2-40B4-BE49-F238E27FC236}">
                <a16:creationId xmlns:a16="http://schemas.microsoft.com/office/drawing/2014/main" id="{9496A262-AD62-4F31-9B49-7A61A2E00289}"/>
              </a:ext>
            </a:extLst>
          </p:cNvPr>
          <p:cNvSpPr/>
          <p:nvPr/>
        </p:nvSpPr>
        <p:spPr>
          <a:xfrm>
            <a:off x="0" y="0"/>
            <a:ext cx="590550" cy="6858000"/>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Triángulo isósceles 9">
            <a:extLst>
              <a:ext uri="{FF2B5EF4-FFF2-40B4-BE49-F238E27FC236}">
                <a16:creationId xmlns:a16="http://schemas.microsoft.com/office/drawing/2014/main" id="{673F8751-BC7E-41DD-9309-BA66CFFD24C5}"/>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33D57E15-4CE0-49A3-9D0B-8FB1BDD5B4F6}"/>
              </a:ext>
            </a:extLst>
          </p:cNvPr>
          <p:cNvSpPr/>
          <p:nvPr/>
        </p:nvSpPr>
        <p:spPr>
          <a:xfrm rot="16200000">
            <a:off x="1376195" y="1271410"/>
            <a:ext cx="1371601" cy="3276269"/>
          </a:xfrm>
          <a:prstGeom prst="rec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7926C23C-EABC-46F5-96CB-92C621CA4804}"/>
              </a:ext>
            </a:extLst>
          </p:cNvPr>
          <p:cNvSpPr txBox="1"/>
          <p:nvPr/>
        </p:nvSpPr>
        <p:spPr>
          <a:xfrm>
            <a:off x="648034" y="2556938"/>
            <a:ext cx="3486624" cy="830997"/>
          </a:xfrm>
          <a:prstGeom prst="rect">
            <a:avLst/>
          </a:prstGeom>
          <a:noFill/>
        </p:spPr>
        <p:txBody>
          <a:bodyPr wrap="square" rtlCol="0">
            <a:spAutoFit/>
          </a:bodyPr>
          <a:lstStyle/>
          <a:p>
            <a:r>
              <a:rPr lang="es-ES" sz="2400" b="1" dirty="0">
                <a:solidFill>
                  <a:schemeClr val="bg1"/>
                </a:solidFill>
              </a:rPr>
              <a:t>Listado conductas constitutivas de A.L. </a:t>
            </a:r>
          </a:p>
        </p:txBody>
      </p:sp>
      <p:sp>
        <p:nvSpPr>
          <p:cNvPr id="12" name="CuadroTexto 11">
            <a:extLst>
              <a:ext uri="{FF2B5EF4-FFF2-40B4-BE49-F238E27FC236}">
                <a16:creationId xmlns:a16="http://schemas.microsoft.com/office/drawing/2014/main" id="{3BF1B23D-7312-431B-98E0-573AD5663A9F}"/>
              </a:ext>
            </a:extLst>
          </p:cNvPr>
          <p:cNvSpPr txBox="1"/>
          <p:nvPr/>
        </p:nvSpPr>
        <p:spPr>
          <a:xfrm>
            <a:off x="4330638" y="4683333"/>
            <a:ext cx="7306864" cy="400110"/>
          </a:xfrm>
          <a:prstGeom prst="rect">
            <a:avLst/>
          </a:prstGeom>
          <a:noFill/>
        </p:spPr>
        <p:txBody>
          <a:bodyPr wrap="square" rtlCol="0">
            <a:spAutoFit/>
          </a:bodyPr>
          <a:lstStyle/>
          <a:p>
            <a:r>
              <a:rPr lang="es-ES" sz="2000" b="1" dirty="0">
                <a:solidFill>
                  <a:srgbClr val="F1B633"/>
                </a:solidFill>
              </a:rPr>
              <a:t>6. Rumores:</a:t>
            </a:r>
          </a:p>
        </p:txBody>
      </p:sp>
      <p:sp>
        <p:nvSpPr>
          <p:cNvPr id="13" name="Rectángulo 12">
            <a:extLst>
              <a:ext uri="{FF2B5EF4-FFF2-40B4-BE49-F238E27FC236}">
                <a16:creationId xmlns:a16="http://schemas.microsoft.com/office/drawing/2014/main" id="{7FA51A82-1160-48AE-A937-009229C69DBE}"/>
              </a:ext>
            </a:extLst>
          </p:cNvPr>
          <p:cNvSpPr/>
          <p:nvPr/>
        </p:nvSpPr>
        <p:spPr>
          <a:xfrm>
            <a:off x="4281643" y="5048512"/>
            <a:ext cx="7404854" cy="923330"/>
          </a:xfrm>
          <a:prstGeom prst="rect">
            <a:avLst/>
          </a:prstGeom>
        </p:spPr>
        <p:txBody>
          <a:bodyPr wrap="square">
            <a:spAutoFit/>
          </a:bodyPr>
          <a:lstStyle/>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Hablar mal de la persona.</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Difundir rumores.</a:t>
            </a:r>
          </a:p>
        </p:txBody>
      </p:sp>
      <p:pic>
        <p:nvPicPr>
          <p:cNvPr id="2" name="Imagen 1">
            <a:extLst>
              <a:ext uri="{FF2B5EF4-FFF2-40B4-BE49-F238E27FC236}">
                <a16:creationId xmlns:a16="http://schemas.microsoft.com/office/drawing/2014/main" id="{3983DB63-442E-4A40-A529-2DF03158A150}"/>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backgroundRemoval t="10000" b="90000" l="5833" r="93667">
                        <a14:foregroundMark x1="8833" y1="38226" x2="8833" y2="38226"/>
                        <a14:foregroundMark x1="45167" y1="50323" x2="45167" y2="50323"/>
                        <a14:foregroundMark x1="45167" y1="56452" x2="45167" y2="56452"/>
                        <a14:foregroundMark x1="42333" y1="59839" x2="42333" y2="59839"/>
                        <a14:foregroundMark x1="55333" y1="59839" x2="55333" y2="59839"/>
                        <a14:foregroundMark x1="53167" y1="54516" x2="53167" y2="54516"/>
                        <a14:foregroundMark x1="51000" y1="48065" x2="51000" y2="48065"/>
                        <a14:foregroundMark x1="90667" y1="64355" x2="90667" y2="64355"/>
                        <a14:foregroundMark x1="93833" y1="67581" x2="93833" y2="67581"/>
                        <a14:foregroundMark x1="5833" y1="67903" x2="5833" y2="67903"/>
                      </a14:backgroundRemoval>
                    </a14:imgEffect>
                  </a14:imgLayer>
                </a14:imgProps>
              </a:ext>
            </a:extLst>
          </a:blip>
          <a:srcRect t="26144" b="30465"/>
          <a:stretch/>
        </p:blipFill>
        <p:spPr>
          <a:xfrm>
            <a:off x="607646" y="3765634"/>
            <a:ext cx="3172476" cy="1422450"/>
          </a:xfrm>
          <a:prstGeom prst="rect">
            <a:avLst/>
          </a:prstGeom>
        </p:spPr>
      </p:pic>
    </p:spTree>
    <p:extLst>
      <p:ext uri="{BB962C8B-B14F-4D97-AF65-F5344CB8AC3E}">
        <p14:creationId xmlns:p14="http://schemas.microsoft.com/office/powerpoint/2010/main" val="3020937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76F88E9-18D3-4BE2-993B-7B76DB829A1B}"/>
              </a:ext>
            </a:extLst>
          </p:cNvPr>
          <p:cNvSpPr/>
          <p:nvPr/>
        </p:nvSpPr>
        <p:spPr>
          <a:xfrm>
            <a:off x="1004221" y="1432625"/>
            <a:ext cx="4631041" cy="3785652"/>
          </a:xfrm>
          <a:prstGeom prst="rect">
            <a:avLst/>
          </a:prstGeom>
        </p:spPr>
        <p:txBody>
          <a:bodyPr wrap="square">
            <a:spAutoFit/>
          </a:bodyPr>
          <a:lstStyle/>
          <a:p>
            <a:pPr marL="285750" indent="-285750" algn="just">
              <a:buClr>
                <a:srgbClr val="F1B633"/>
              </a:buClr>
              <a:buFont typeface="Courier New" panose="02070309020205020404" pitchFamily="49" charset="0"/>
              <a:buChar char="o"/>
            </a:pPr>
            <a:r>
              <a:rPr lang="es-MX" sz="1600" dirty="0">
                <a:solidFill>
                  <a:schemeClr val="tx1">
                    <a:lumMod val="65000"/>
                    <a:lumOff val="35000"/>
                  </a:schemeClr>
                </a:solidFill>
              </a:rPr>
              <a:t>Situaciones aisladas. </a:t>
            </a:r>
          </a:p>
          <a:p>
            <a:pPr marL="285750" indent="-285750" algn="just">
              <a:buClr>
                <a:srgbClr val="F1B633"/>
              </a:buClr>
              <a:buFont typeface="Courier New" panose="02070309020205020404" pitchFamily="49" charset="0"/>
              <a:buChar char="o"/>
            </a:pPr>
            <a:endParaRPr lang="es-MX" sz="1600" dirty="0">
              <a:solidFill>
                <a:schemeClr val="tx1">
                  <a:lumMod val="65000"/>
                  <a:lumOff val="35000"/>
                </a:schemeClr>
              </a:solidFill>
            </a:endParaRPr>
          </a:p>
          <a:p>
            <a:pPr marL="285750" indent="-285750" algn="just">
              <a:buClr>
                <a:srgbClr val="F1B633"/>
              </a:buClr>
              <a:buFont typeface="Courier New" panose="02070309020205020404" pitchFamily="49" charset="0"/>
              <a:buChar char="o"/>
            </a:pPr>
            <a:r>
              <a:rPr lang="es-MX" sz="1600" dirty="0">
                <a:solidFill>
                  <a:schemeClr val="tx1">
                    <a:lumMod val="65000"/>
                    <a:lumOff val="35000"/>
                  </a:schemeClr>
                </a:solidFill>
              </a:rPr>
              <a:t>Actos destinados a exigir disciplina. </a:t>
            </a:r>
          </a:p>
          <a:p>
            <a:pPr marL="285750" indent="-285750" algn="just">
              <a:buClr>
                <a:srgbClr val="F1B633"/>
              </a:buClr>
              <a:buFont typeface="Courier New" panose="02070309020205020404" pitchFamily="49" charset="0"/>
              <a:buChar char="o"/>
            </a:pPr>
            <a:endParaRPr lang="es-MX" sz="1600" dirty="0">
              <a:solidFill>
                <a:schemeClr val="tx1">
                  <a:lumMod val="65000"/>
                  <a:lumOff val="35000"/>
                </a:schemeClr>
              </a:solidFill>
            </a:endParaRPr>
          </a:p>
          <a:p>
            <a:pPr marL="285750" indent="-285750" algn="just">
              <a:buClr>
                <a:srgbClr val="F1B633"/>
              </a:buClr>
              <a:buFont typeface="Courier New" panose="02070309020205020404" pitchFamily="49" charset="0"/>
              <a:buChar char="o"/>
            </a:pPr>
            <a:r>
              <a:rPr lang="es-MX" sz="1600" dirty="0">
                <a:solidFill>
                  <a:schemeClr val="tx1">
                    <a:lumMod val="65000"/>
                    <a:lumOff val="35000"/>
                  </a:schemeClr>
                </a:solidFill>
              </a:rPr>
              <a:t>Comunicaciones, circulares o memorandos encaminados a solicitar exigencias técnicas o mejorar la eficiencia laboral. </a:t>
            </a:r>
          </a:p>
          <a:p>
            <a:pPr marL="285750" indent="-285750" algn="just">
              <a:buClr>
                <a:srgbClr val="F1B633"/>
              </a:buClr>
              <a:buFont typeface="Courier New" panose="02070309020205020404" pitchFamily="49" charset="0"/>
              <a:buChar char="o"/>
            </a:pPr>
            <a:endParaRPr lang="es-MX" sz="1600" dirty="0">
              <a:solidFill>
                <a:schemeClr val="tx1">
                  <a:lumMod val="65000"/>
                  <a:lumOff val="35000"/>
                </a:schemeClr>
              </a:solidFill>
            </a:endParaRPr>
          </a:p>
          <a:p>
            <a:pPr marL="285750" indent="-285750" algn="just">
              <a:buClr>
                <a:srgbClr val="F1B633"/>
              </a:buClr>
              <a:buFont typeface="Courier New" panose="02070309020205020404" pitchFamily="49" charset="0"/>
              <a:buChar char="o"/>
            </a:pPr>
            <a:r>
              <a:rPr lang="es-MX" sz="1600" dirty="0">
                <a:solidFill>
                  <a:schemeClr val="tx1">
                    <a:lumMod val="65000"/>
                    <a:lumOff val="35000"/>
                  </a:schemeClr>
                </a:solidFill>
              </a:rPr>
              <a:t>Realización de evaluaciones en función de los objetivos e indicadores de desempeño laboral.</a:t>
            </a:r>
          </a:p>
          <a:p>
            <a:pPr marL="285750" indent="-285750" algn="just">
              <a:buClr>
                <a:srgbClr val="F1B633"/>
              </a:buClr>
              <a:buFont typeface="Courier New" panose="02070309020205020404" pitchFamily="49" charset="0"/>
              <a:buChar char="o"/>
            </a:pPr>
            <a:r>
              <a:rPr lang="es-MX" sz="1600" dirty="0">
                <a:solidFill>
                  <a:schemeClr val="tx1">
                    <a:lumMod val="65000"/>
                    <a:lumOff val="35000"/>
                  </a:schemeClr>
                </a:solidFill>
              </a:rPr>
              <a:t> </a:t>
            </a:r>
          </a:p>
          <a:p>
            <a:pPr marL="285750" indent="-285750" algn="just">
              <a:buClr>
                <a:srgbClr val="F1B633"/>
              </a:buClr>
              <a:buFont typeface="Courier New" panose="02070309020205020404" pitchFamily="49" charset="0"/>
              <a:buChar char="o"/>
            </a:pPr>
            <a:r>
              <a:rPr lang="es-MX" sz="1600" dirty="0">
                <a:solidFill>
                  <a:schemeClr val="tx1">
                    <a:lumMod val="65000"/>
                    <a:lumOff val="35000"/>
                  </a:schemeClr>
                </a:solidFill>
              </a:rPr>
              <a:t>Solicitar la realización de horas extras cuando sean necesarias para la continuidad del servicio o para solucionar situaciones especiales. </a:t>
            </a:r>
          </a:p>
          <a:p>
            <a:pPr marL="285750" indent="-285750" algn="just">
              <a:buClr>
                <a:srgbClr val="F1B633"/>
              </a:buClr>
              <a:buFont typeface="Courier New" panose="02070309020205020404" pitchFamily="49" charset="0"/>
              <a:buChar char="o"/>
            </a:pPr>
            <a:endParaRPr lang="es-MX" sz="1600" dirty="0">
              <a:solidFill>
                <a:schemeClr val="tx1">
                  <a:lumMod val="65000"/>
                  <a:lumOff val="35000"/>
                </a:schemeClr>
              </a:solidFill>
            </a:endParaRPr>
          </a:p>
        </p:txBody>
      </p:sp>
      <p:sp>
        <p:nvSpPr>
          <p:cNvPr id="6" name="CuadroTexto 5">
            <a:extLst>
              <a:ext uri="{FF2B5EF4-FFF2-40B4-BE49-F238E27FC236}">
                <a16:creationId xmlns:a16="http://schemas.microsoft.com/office/drawing/2014/main" id="{54DF21A8-125B-46FC-A272-58CF542C057B}"/>
              </a:ext>
            </a:extLst>
          </p:cNvPr>
          <p:cNvSpPr txBox="1"/>
          <p:nvPr/>
        </p:nvSpPr>
        <p:spPr>
          <a:xfrm>
            <a:off x="865992" y="213332"/>
            <a:ext cx="6596780" cy="1015663"/>
          </a:xfrm>
          <a:prstGeom prst="rect">
            <a:avLst/>
          </a:prstGeom>
          <a:noFill/>
        </p:spPr>
        <p:txBody>
          <a:bodyPr wrap="square" rtlCol="0">
            <a:spAutoFit/>
          </a:bodyPr>
          <a:lstStyle/>
          <a:p>
            <a:r>
              <a:rPr lang="es-ES" sz="3000" b="1" dirty="0">
                <a:solidFill>
                  <a:srgbClr val="C8102C"/>
                </a:solidFill>
              </a:rPr>
              <a:t>Algunas conductas que no constituyen acoso laboral: </a:t>
            </a:r>
          </a:p>
        </p:txBody>
      </p:sp>
      <p:sp>
        <p:nvSpPr>
          <p:cNvPr id="7" name="Rectángulo 6">
            <a:extLst>
              <a:ext uri="{FF2B5EF4-FFF2-40B4-BE49-F238E27FC236}">
                <a16:creationId xmlns:a16="http://schemas.microsoft.com/office/drawing/2014/main" id="{98327746-77C6-47C5-8886-74E817512CDB}"/>
              </a:ext>
            </a:extLst>
          </p:cNvPr>
          <p:cNvSpPr/>
          <p:nvPr/>
        </p:nvSpPr>
        <p:spPr>
          <a:xfrm>
            <a:off x="6600449" y="1601709"/>
            <a:ext cx="4531804" cy="3293209"/>
          </a:xfrm>
          <a:prstGeom prst="rect">
            <a:avLst/>
          </a:prstGeom>
        </p:spPr>
        <p:txBody>
          <a:bodyPr wrap="square">
            <a:spAutoFit/>
          </a:bodyPr>
          <a:lstStyle/>
          <a:p>
            <a:pPr marL="285750" indent="-285750" algn="just">
              <a:buClr>
                <a:srgbClr val="F1B633"/>
              </a:buClr>
              <a:buFont typeface="Courier New" panose="02070309020205020404" pitchFamily="49" charset="0"/>
              <a:buChar char="o"/>
            </a:pPr>
            <a:r>
              <a:rPr lang="es-MX" sz="1600" dirty="0">
                <a:solidFill>
                  <a:schemeClr val="tx1">
                    <a:lumMod val="65000"/>
                    <a:lumOff val="35000"/>
                  </a:schemeClr>
                </a:solidFill>
              </a:rPr>
              <a:t>Las exigencias de cumplir con las estipulaciones contenidas en los reglamentos y cláusulas del contrato de trabajo y/o de las funciones y responsabilidades del cargo.</a:t>
            </a:r>
          </a:p>
          <a:p>
            <a:pPr marL="285750" indent="-285750" algn="just">
              <a:buClr>
                <a:srgbClr val="F1B633"/>
              </a:buClr>
              <a:buFont typeface="Courier New" panose="02070309020205020404" pitchFamily="49" charset="0"/>
              <a:buChar char="o"/>
            </a:pPr>
            <a:endParaRPr lang="es-MX" sz="1600" dirty="0">
              <a:solidFill>
                <a:schemeClr val="tx1">
                  <a:lumMod val="65000"/>
                  <a:lumOff val="35000"/>
                </a:schemeClr>
              </a:solidFill>
            </a:endParaRPr>
          </a:p>
          <a:p>
            <a:pPr marL="285750" indent="-285750" algn="just">
              <a:buClr>
                <a:srgbClr val="F1B633"/>
              </a:buClr>
              <a:buFont typeface="Courier New" panose="02070309020205020404" pitchFamily="49" charset="0"/>
              <a:buChar char="o"/>
            </a:pPr>
            <a:r>
              <a:rPr lang="es-MX" sz="1600" dirty="0">
                <a:solidFill>
                  <a:schemeClr val="tx1">
                    <a:lumMod val="65000"/>
                    <a:lumOff val="35000"/>
                  </a:schemeClr>
                </a:solidFill>
              </a:rPr>
              <a:t>No se tendrá como acoso laboral el llamado de atención que se haga ni la premura exigida para el cumplimiento de una labor encomendada.</a:t>
            </a:r>
          </a:p>
          <a:p>
            <a:pPr marL="285750" indent="-285750" algn="just">
              <a:buClr>
                <a:srgbClr val="F1B633"/>
              </a:buClr>
              <a:buFont typeface="Courier New" panose="02070309020205020404" pitchFamily="49" charset="0"/>
              <a:buChar char="o"/>
            </a:pPr>
            <a:endParaRPr lang="es-MX" sz="1600" dirty="0">
              <a:solidFill>
                <a:schemeClr val="tx1">
                  <a:lumMod val="65000"/>
                  <a:lumOff val="35000"/>
                </a:schemeClr>
              </a:solidFill>
            </a:endParaRPr>
          </a:p>
          <a:p>
            <a:pPr marL="285750" indent="-285750" algn="just">
              <a:buClr>
                <a:srgbClr val="F1B633"/>
              </a:buClr>
              <a:buFont typeface="Courier New" panose="02070309020205020404" pitchFamily="49" charset="0"/>
              <a:buChar char="o"/>
            </a:pPr>
            <a:r>
              <a:rPr lang="es-MX" sz="1600" dirty="0">
                <a:solidFill>
                  <a:schemeClr val="tx1">
                    <a:lumMod val="65000"/>
                    <a:lumOff val="35000"/>
                  </a:schemeClr>
                </a:solidFill>
              </a:rPr>
              <a:t>La exigencia del horario establecido legalmente.</a:t>
            </a:r>
          </a:p>
          <a:p>
            <a:pPr marL="285750" indent="-285750" algn="just">
              <a:buClr>
                <a:srgbClr val="F1B633"/>
              </a:buClr>
              <a:buFont typeface="Courier New" panose="02070309020205020404" pitchFamily="49" charset="0"/>
              <a:buChar char="o"/>
            </a:pPr>
            <a:endParaRPr lang="es-MX" sz="1600" dirty="0">
              <a:solidFill>
                <a:schemeClr val="tx1">
                  <a:lumMod val="65000"/>
                  <a:lumOff val="35000"/>
                </a:schemeClr>
              </a:solidFill>
            </a:endParaRPr>
          </a:p>
          <a:p>
            <a:pPr marL="285750" indent="-285750" algn="just">
              <a:buClr>
                <a:srgbClr val="F1B633"/>
              </a:buClr>
              <a:buFont typeface="Courier New" panose="02070309020205020404" pitchFamily="49" charset="0"/>
              <a:buChar char="o"/>
            </a:pPr>
            <a:r>
              <a:rPr lang="es-MX" sz="1600" dirty="0">
                <a:solidFill>
                  <a:schemeClr val="tx1">
                    <a:lumMod val="65000"/>
                    <a:lumOff val="35000"/>
                  </a:schemeClr>
                </a:solidFill>
              </a:rPr>
              <a:t>Los llamados de atención respetuosos y en el marco de la ley.</a:t>
            </a:r>
            <a:endParaRPr lang="es-CO" sz="1600" dirty="0">
              <a:solidFill>
                <a:schemeClr val="tx1">
                  <a:lumMod val="65000"/>
                  <a:lumOff val="35000"/>
                </a:schemeClr>
              </a:solidFill>
            </a:endParaRPr>
          </a:p>
        </p:txBody>
      </p:sp>
      <p:sp>
        <p:nvSpPr>
          <p:cNvPr id="2" name="Rectángulo 1">
            <a:extLst>
              <a:ext uri="{FF2B5EF4-FFF2-40B4-BE49-F238E27FC236}">
                <a16:creationId xmlns:a16="http://schemas.microsoft.com/office/drawing/2014/main" id="{536B8669-0911-4789-83AB-43760F673344}"/>
              </a:ext>
            </a:extLst>
          </p:cNvPr>
          <p:cNvSpPr/>
          <p:nvPr/>
        </p:nvSpPr>
        <p:spPr>
          <a:xfrm>
            <a:off x="871876" y="1330810"/>
            <a:ext cx="4997302" cy="3785652"/>
          </a:xfrm>
          <a:prstGeom prst="rect">
            <a:avLst/>
          </a:prstGeom>
          <a:noFill/>
          <a:ln w="38100">
            <a:solidFill>
              <a:srgbClr val="F1B6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AED7294B-C08C-4E15-9DFF-A742D74C0F46}"/>
              </a:ext>
            </a:extLst>
          </p:cNvPr>
          <p:cNvSpPr/>
          <p:nvPr/>
        </p:nvSpPr>
        <p:spPr>
          <a:xfrm>
            <a:off x="6367700" y="1330810"/>
            <a:ext cx="4997302" cy="3785652"/>
          </a:xfrm>
          <a:prstGeom prst="rect">
            <a:avLst/>
          </a:prstGeom>
          <a:noFill/>
          <a:ln w="38100">
            <a:solidFill>
              <a:srgbClr val="F1B6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Triángulo isósceles 2">
            <a:extLst>
              <a:ext uri="{FF2B5EF4-FFF2-40B4-BE49-F238E27FC236}">
                <a16:creationId xmlns:a16="http://schemas.microsoft.com/office/drawing/2014/main" id="{7512D781-BF40-4D4A-8E01-64BDFF6B6266}"/>
              </a:ext>
            </a:extLst>
          </p:cNvPr>
          <p:cNvSpPr/>
          <p:nvPr/>
        </p:nvSpPr>
        <p:spPr>
          <a:xfrm rot="10800000">
            <a:off x="3010527" y="5095196"/>
            <a:ext cx="360000" cy="360000"/>
          </a:xfrm>
          <a:prstGeom prst="triangle">
            <a:avLst/>
          </a:prstGeom>
          <a:solidFill>
            <a:srgbClr val="F1B633"/>
          </a:solidFill>
          <a:ln>
            <a:solidFill>
              <a:srgbClr val="F1B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Triángulo isósceles 8">
            <a:extLst>
              <a:ext uri="{FF2B5EF4-FFF2-40B4-BE49-F238E27FC236}">
                <a16:creationId xmlns:a16="http://schemas.microsoft.com/office/drawing/2014/main" id="{764CDF88-CC6F-4CE5-9735-34C088514D01}"/>
              </a:ext>
            </a:extLst>
          </p:cNvPr>
          <p:cNvSpPr/>
          <p:nvPr/>
        </p:nvSpPr>
        <p:spPr>
          <a:xfrm rot="10800000">
            <a:off x="8879366" y="5105829"/>
            <a:ext cx="360000" cy="360000"/>
          </a:xfrm>
          <a:prstGeom prst="triangle">
            <a:avLst/>
          </a:prstGeom>
          <a:solidFill>
            <a:srgbClr val="F1B633"/>
          </a:solidFill>
          <a:ln>
            <a:solidFill>
              <a:srgbClr val="F1B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386" name="Picture 2" descr="Icono Del Vector Del Trabajador Aislado En El Fondo Transparente, Wo Linear  Ilustración del Vector - Ilustración de trabajador, empleado: 130116514">
            <a:extLst>
              <a:ext uri="{FF2B5EF4-FFF2-40B4-BE49-F238E27FC236}">
                <a16:creationId xmlns:a16="http://schemas.microsoft.com/office/drawing/2014/main" id="{C18472EB-09F8-48A7-8C7F-C5F0AB086FED}"/>
              </a:ext>
            </a:extLst>
          </p:cNvPr>
          <p:cNvPicPr>
            <a:picLocks noChangeAspect="1" noChangeArrowheads="1"/>
          </p:cNvPicPr>
          <p:nvPr/>
        </p:nvPicPr>
        <p:blipFill rotWithShape="1">
          <a:blip r:embed="rId3">
            <a:biLevel thresh="75000"/>
            <a:extLst>
              <a:ext uri="{BEBA8EAE-BF5A-486C-A8C5-ECC9F3942E4B}">
                <a14:imgProps xmlns:a14="http://schemas.microsoft.com/office/drawing/2010/main">
                  <a14:imgLayer r:embed="rId4">
                    <a14:imgEffect>
                      <a14:backgroundRemoval t="16923" b="71006" l="28688" r="72188">
                        <a14:foregroundMark x1="36688" y1="45917" x2="36688" y2="45917"/>
                        <a14:foregroundMark x1="28688" y1="67456" x2="28688" y2="67456"/>
                        <a14:foregroundMark x1="61250" y1="71006" x2="61250" y2="71006"/>
                        <a14:foregroundMark x1="62563" y1="60473" x2="62563" y2="60473"/>
                        <a14:foregroundMark x1="69250" y1="56095" x2="69250" y2="56095"/>
                        <a14:foregroundMark x1="72188" y1="62012" x2="72188" y2="62012"/>
                        <a14:foregroundMark x1="48313" y1="16923" x2="48313" y2="16923"/>
                      </a14:backgroundRemoval>
                    </a14:imgEffect>
                  </a14:imgLayer>
                </a14:imgProps>
              </a:ext>
              <a:ext uri="{28A0092B-C50C-407E-A947-70E740481C1C}">
                <a14:useLocalDpi xmlns:a14="http://schemas.microsoft.com/office/drawing/2010/main" val="0"/>
              </a:ext>
            </a:extLst>
          </a:blip>
          <a:srcRect l="26692" t="14728" r="25365" b="23909"/>
          <a:stretch/>
        </p:blipFill>
        <p:spPr bwMode="auto">
          <a:xfrm>
            <a:off x="2809212" y="5553055"/>
            <a:ext cx="783894" cy="10597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cono Del Vector Del Trabajador Aislado En El Fondo Transparente, Wo Linear  Ilustración del Vector - Ilustración de trabajador, empleado: 130116514">
            <a:extLst>
              <a:ext uri="{FF2B5EF4-FFF2-40B4-BE49-F238E27FC236}">
                <a16:creationId xmlns:a16="http://schemas.microsoft.com/office/drawing/2014/main" id="{FC7918BF-D676-4E63-B37A-BC58760E60E2}"/>
              </a:ext>
            </a:extLst>
          </p:cNvPr>
          <p:cNvPicPr>
            <a:picLocks noChangeAspect="1" noChangeArrowheads="1"/>
          </p:cNvPicPr>
          <p:nvPr/>
        </p:nvPicPr>
        <p:blipFill rotWithShape="1">
          <a:blip r:embed="rId3">
            <a:biLevel thresh="75000"/>
            <a:extLst>
              <a:ext uri="{BEBA8EAE-BF5A-486C-A8C5-ECC9F3942E4B}">
                <a14:imgProps xmlns:a14="http://schemas.microsoft.com/office/drawing/2010/main">
                  <a14:imgLayer r:embed="rId4">
                    <a14:imgEffect>
                      <a14:backgroundRemoval t="16923" b="71006" l="28688" r="72188">
                        <a14:foregroundMark x1="36688" y1="45917" x2="36688" y2="45917"/>
                        <a14:foregroundMark x1="28688" y1="67456" x2="28688" y2="67456"/>
                        <a14:foregroundMark x1="61250" y1="71006" x2="61250" y2="71006"/>
                        <a14:foregroundMark x1="62563" y1="60473" x2="62563" y2="60473"/>
                        <a14:foregroundMark x1="69250" y1="56095" x2="69250" y2="56095"/>
                        <a14:foregroundMark x1="72188" y1="62012" x2="72188" y2="62012"/>
                        <a14:foregroundMark x1="48313" y1="16923" x2="48313" y2="16923"/>
                      </a14:backgroundRemoval>
                    </a14:imgEffect>
                  </a14:imgLayer>
                </a14:imgProps>
              </a:ext>
              <a:ext uri="{28A0092B-C50C-407E-A947-70E740481C1C}">
                <a14:useLocalDpi xmlns:a14="http://schemas.microsoft.com/office/drawing/2010/main" val="0"/>
              </a:ext>
            </a:extLst>
          </a:blip>
          <a:srcRect l="26692" t="14728" r="25365" b="23909"/>
          <a:stretch/>
        </p:blipFill>
        <p:spPr bwMode="auto">
          <a:xfrm>
            <a:off x="8696231" y="5527190"/>
            <a:ext cx="783894" cy="105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690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E8C6D68-1046-4791-A606-14268DC4A022}"/>
              </a:ext>
            </a:extLst>
          </p:cNvPr>
          <p:cNvSpPr/>
          <p:nvPr/>
        </p:nvSpPr>
        <p:spPr>
          <a:xfrm>
            <a:off x="0" y="0"/>
            <a:ext cx="7155712" cy="1127051"/>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255FC214-3650-4A81-86F2-81434D9768F2}"/>
              </a:ext>
            </a:extLst>
          </p:cNvPr>
          <p:cNvSpPr txBox="1"/>
          <p:nvPr/>
        </p:nvSpPr>
        <p:spPr>
          <a:xfrm>
            <a:off x="659730" y="306279"/>
            <a:ext cx="5954396" cy="553998"/>
          </a:xfrm>
          <a:prstGeom prst="rect">
            <a:avLst/>
          </a:prstGeom>
          <a:noFill/>
        </p:spPr>
        <p:txBody>
          <a:bodyPr wrap="square" rtlCol="0">
            <a:spAutoFit/>
          </a:bodyPr>
          <a:lstStyle/>
          <a:p>
            <a:r>
              <a:rPr lang="es-ES" sz="3000" b="1" dirty="0">
                <a:solidFill>
                  <a:schemeClr val="bg1"/>
                </a:solidFill>
              </a:rPr>
              <a:t>Consecuencias comportamentales: </a:t>
            </a:r>
          </a:p>
        </p:txBody>
      </p:sp>
      <p:sp>
        <p:nvSpPr>
          <p:cNvPr id="43" name="Rectángulo 42">
            <a:extLst>
              <a:ext uri="{FF2B5EF4-FFF2-40B4-BE49-F238E27FC236}">
                <a16:creationId xmlns:a16="http://schemas.microsoft.com/office/drawing/2014/main" id="{6F2DE500-9C6F-4CA8-8296-984F2D4C8C20}"/>
              </a:ext>
            </a:extLst>
          </p:cNvPr>
          <p:cNvSpPr/>
          <p:nvPr/>
        </p:nvSpPr>
        <p:spPr>
          <a:xfrm>
            <a:off x="659730" y="1409610"/>
            <a:ext cx="5603943" cy="5078313"/>
          </a:xfrm>
          <a:prstGeom prst="rect">
            <a:avLst/>
          </a:prstGeom>
        </p:spPr>
        <p:txBody>
          <a:bodyPr wrap="square">
            <a:spAutoFit/>
          </a:bodyPr>
          <a:lstStyle/>
          <a:p>
            <a:pPr marL="285750" indent="-285750">
              <a:buClr>
                <a:srgbClr val="F1B633"/>
              </a:buClr>
              <a:buFont typeface="Courier New" panose="02070309020205020404" pitchFamily="49" charset="0"/>
              <a:buChar char="o"/>
            </a:pPr>
            <a:r>
              <a:rPr lang="es-MX" dirty="0">
                <a:solidFill>
                  <a:schemeClr val="tx1">
                    <a:lumMod val="65000"/>
                    <a:lumOff val="35000"/>
                  </a:schemeClr>
                </a:solidFill>
              </a:rPr>
              <a:t>Ansiedad: miedo y conductas de evitación.  (Suicidio). </a:t>
            </a:r>
          </a:p>
          <a:p>
            <a:pPr marL="285750" indent="-285750">
              <a:buClr>
                <a:srgbClr val="F1B633"/>
              </a:buClr>
              <a:buFont typeface="Courier New" panose="02070309020205020404" pitchFamily="49" charset="0"/>
              <a:buChar char="o"/>
            </a:pPr>
            <a:endParaRPr lang="es-MX"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MX" dirty="0">
                <a:solidFill>
                  <a:schemeClr val="tx1">
                    <a:lumMod val="65000"/>
                    <a:lumOff val="35000"/>
                  </a:schemeClr>
                </a:solidFill>
              </a:rPr>
              <a:t>Depresión: pérdida de autoestima, bajo autoconcepto, culpa. </a:t>
            </a:r>
          </a:p>
          <a:p>
            <a:pPr marL="285750" indent="-285750">
              <a:buClr>
                <a:srgbClr val="F1B633"/>
              </a:buClr>
              <a:buFont typeface="Courier New" panose="02070309020205020404" pitchFamily="49" charset="0"/>
              <a:buChar char="o"/>
            </a:pPr>
            <a:endParaRPr lang="es-MX"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MX" dirty="0">
                <a:solidFill>
                  <a:schemeClr val="tx1">
                    <a:lumMod val="65000"/>
                    <a:lumOff val="35000"/>
                  </a:schemeClr>
                </a:solidFill>
              </a:rPr>
              <a:t>Apatía.</a:t>
            </a:r>
          </a:p>
          <a:p>
            <a:pPr marL="285750" indent="-285750">
              <a:buClr>
                <a:srgbClr val="F1B633"/>
              </a:buClr>
              <a:buFont typeface="Courier New" panose="02070309020205020404" pitchFamily="49" charset="0"/>
              <a:buChar char="o"/>
            </a:pPr>
            <a:endParaRPr lang="es-MX"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MX" dirty="0">
                <a:solidFill>
                  <a:schemeClr val="tx1">
                    <a:lumMod val="65000"/>
                    <a:lumOff val="35000"/>
                  </a:schemeClr>
                </a:solidFill>
              </a:rPr>
              <a:t>Reacciones de evasión.</a:t>
            </a:r>
          </a:p>
          <a:p>
            <a:pPr marL="285750" indent="-285750">
              <a:buClr>
                <a:srgbClr val="F1B633"/>
              </a:buClr>
              <a:buFont typeface="Courier New" panose="02070309020205020404" pitchFamily="49" charset="0"/>
              <a:buChar char="o"/>
            </a:pPr>
            <a:endParaRPr lang="es-MX"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MX" dirty="0">
                <a:solidFill>
                  <a:schemeClr val="tx1">
                    <a:lumMod val="65000"/>
                    <a:lumOff val="35000"/>
                  </a:schemeClr>
                </a:solidFill>
              </a:rPr>
              <a:t>Problemas de concentración.</a:t>
            </a:r>
          </a:p>
          <a:p>
            <a:pPr marL="285750" indent="-285750">
              <a:buClr>
                <a:srgbClr val="F1B633"/>
              </a:buClr>
              <a:buFont typeface="Courier New" panose="02070309020205020404" pitchFamily="49" charset="0"/>
              <a:buChar char="o"/>
            </a:pPr>
            <a:endParaRPr lang="es-MX"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MX" dirty="0">
                <a:solidFill>
                  <a:schemeClr val="tx1">
                    <a:lumMod val="65000"/>
                    <a:lumOff val="35000"/>
                  </a:schemeClr>
                </a:solidFill>
              </a:rPr>
              <a:t>Humor depresivo.</a:t>
            </a:r>
          </a:p>
          <a:p>
            <a:pPr marL="285750" indent="-285750">
              <a:buClr>
                <a:srgbClr val="F1B633"/>
              </a:buClr>
              <a:buFont typeface="Courier New" panose="02070309020205020404" pitchFamily="49" charset="0"/>
              <a:buChar char="o"/>
            </a:pPr>
            <a:endParaRPr lang="es-MX"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MX" dirty="0">
                <a:solidFill>
                  <a:schemeClr val="tx1">
                    <a:lumMod val="65000"/>
                    <a:lumOff val="35000"/>
                  </a:schemeClr>
                </a:solidFill>
              </a:rPr>
              <a:t>Reacciones de miedo.</a:t>
            </a:r>
          </a:p>
          <a:p>
            <a:pPr marL="285750" indent="-285750">
              <a:buClr>
                <a:srgbClr val="F1B633"/>
              </a:buClr>
              <a:buFont typeface="Courier New" panose="02070309020205020404" pitchFamily="49" charset="0"/>
              <a:buChar char="o"/>
            </a:pPr>
            <a:endParaRPr lang="es-MX"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MX" dirty="0">
                <a:solidFill>
                  <a:schemeClr val="tx1">
                    <a:lumMod val="65000"/>
                    <a:lumOff val="35000"/>
                  </a:schemeClr>
                </a:solidFill>
              </a:rPr>
              <a:t>Hiperreactividad.</a:t>
            </a:r>
          </a:p>
          <a:p>
            <a:pPr marL="285750" indent="-285750">
              <a:buClr>
                <a:srgbClr val="F1B633"/>
              </a:buClr>
              <a:buFont typeface="Courier New" panose="02070309020205020404" pitchFamily="49" charset="0"/>
              <a:buChar char="o"/>
            </a:pPr>
            <a:endParaRPr lang="es-MX"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MX" dirty="0">
                <a:solidFill>
                  <a:schemeClr val="tx1">
                    <a:lumMod val="65000"/>
                    <a:lumOff val="35000"/>
                  </a:schemeClr>
                </a:solidFill>
              </a:rPr>
              <a:t>Inseguridad.</a:t>
            </a:r>
          </a:p>
        </p:txBody>
      </p:sp>
      <p:sp>
        <p:nvSpPr>
          <p:cNvPr id="44" name="Rectángulo 43">
            <a:extLst>
              <a:ext uri="{FF2B5EF4-FFF2-40B4-BE49-F238E27FC236}">
                <a16:creationId xmlns:a16="http://schemas.microsoft.com/office/drawing/2014/main" id="{50E55208-EFD9-4AF5-AF24-C2812AF24DFF}"/>
              </a:ext>
            </a:extLst>
          </p:cNvPr>
          <p:cNvSpPr/>
          <p:nvPr/>
        </p:nvSpPr>
        <p:spPr>
          <a:xfrm>
            <a:off x="7503042" y="1409610"/>
            <a:ext cx="3594389" cy="3693319"/>
          </a:xfrm>
          <a:prstGeom prst="rect">
            <a:avLst/>
          </a:prstGeom>
        </p:spPr>
        <p:txBody>
          <a:bodyPr wrap="square">
            <a:spAutoFit/>
          </a:bodyPr>
          <a:lstStyle/>
          <a:p>
            <a:pPr marL="285750" indent="-285750">
              <a:buClr>
                <a:srgbClr val="F1B633"/>
              </a:buClr>
              <a:buFont typeface="Courier New" panose="02070309020205020404" pitchFamily="49" charset="0"/>
              <a:buChar char="o"/>
            </a:pPr>
            <a:r>
              <a:rPr lang="es-MX" dirty="0">
                <a:solidFill>
                  <a:schemeClr val="tx1">
                    <a:lumMod val="65000"/>
                    <a:lumOff val="35000"/>
                  </a:schemeClr>
                </a:solidFill>
              </a:rPr>
              <a:t>Insomnio.</a:t>
            </a:r>
          </a:p>
          <a:p>
            <a:pPr marL="285750" indent="-285750">
              <a:buClr>
                <a:srgbClr val="F1B633"/>
              </a:buClr>
              <a:buFont typeface="Courier New" panose="02070309020205020404" pitchFamily="49" charset="0"/>
              <a:buChar char="o"/>
            </a:pPr>
            <a:endParaRPr lang="es-MX"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MX" dirty="0">
                <a:solidFill>
                  <a:schemeClr val="tx1">
                    <a:lumMod val="65000"/>
                    <a:lumOff val="35000"/>
                  </a:schemeClr>
                </a:solidFill>
              </a:rPr>
              <a:t>Pensamiento introvertido.</a:t>
            </a:r>
          </a:p>
          <a:p>
            <a:pPr marL="285750" indent="-285750">
              <a:buClr>
                <a:srgbClr val="F1B633"/>
              </a:buClr>
              <a:buFont typeface="Courier New" panose="02070309020205020404" pitchFamily="49" charset="0"/>
              <a:buChar char="o"/>
            </a:pPr>
            <a:endParaRPr lang="es-MX"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MX" dirty="0">
                <a:solidFill>
                  <a:schemeClr val="tx1">
                    <a:lumMod val="65000"/>
                    <a:lumOff val="35000"/>
                  </a:schemeClr>
                </a:solidFill>
              </a:rPr>
              <a:t>Irritabilidad.</a:t>
            </a:r>
          </a:p>
          <a:p>
            <a:pPr marL="285750" indent="-285750">
              <a:buClr>
                <a:srgbClr val="F1B633"/>
              </a:buClr>
              <a:buFont typeface="Courier New" panose="02070309020205020404" pitchFamily="49" charset="0"/>
              <a:buChar char="o"/>
            </a:pPr>
            <a:endParaRPr lang="es-MX"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MX" dirty="0">
                <a:solidFill>
                  <a:schemeClr val="tx1">
                    <a:lumMod val="65000"/>
                    <a:lumOff val="35000"/>
                  </a:schemeClr>
                </a:solidFill>
              </a:rPr>
              <a:t>Falta de iniciativa.</a:t>
            </a:r>
          </a:p>
          <a:p>
            <a:pPr marL="285750" indent="-285750">
              <a:buClr>
                <a:srgbClr val="F1B633"/>
              </a:buClr>
              <a:buFont typeface="Courier New" panose="02070309020205020404" pitchFamily="49" charset="0"/>
              <a:buChar char="o"/>
            </a:pPr>
            <a:endParaRPr lang="es-MX"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MX" dirty="0">
                <a:solidFill>
                  <a:schemeClr val="tx1">
                    <a:lumMod val="65000"/>
                    <a:lumOff val="35000"/>
                  </a:schemeClr>
                </a:solidFill>
              </a:rPr>
              <a:t>Melancolía.</a:t>
            </a:r>
          </a:p>
          <a:p>
            <a:pPr marL="285750" indent="-285750">
              <a:buClr>
                <a:srgbClr val="F1B633"/>
              </a:buClr>
              <a:buFont typeface="Courier New" panose="02070309020205020404" pitchFamily="49" charset="0"/>
              <a:buChar char="o"/>
            </a:pPr>
            <a:endParaRPr lang="es-MX"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MX" dirty="0">
                <a:solidFill>
                  <a:schemeClr val="tx1">
                    <a:lumMod val="65000"/>
                    <a:lumOff val="35000"/>
                  </a:schemeClr>
                </a:solidFill>
              </a:rPr>
              <a:t>Cambios de humor.</a:t>
            </a:r>
          </a:p>
          <a:p>
            <a:pPr marL="285750" indent="-285750">
              <a:buClr>
                <a:srgbClr val="F1B633"/>
              </a:buClr>
              <a:buFont typeface="Courier New" panose="02070309020205020404" pitchFamily="49" charset="0"/>
              <a:buChar char="o"/>
            </a:pPr>
            <a:endParaRPr lang="es-MX"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MX" dirty="0">
                <a:solidFill>
                  <a:schemeClr val="tx1">
                    <a:lumMod val="65000"/>
                    <a:lumOff val="35000"/>
                  </a:schemeClr>
                </a:solidFill>
              </a:rPr>
              <a:t>Pesadillas recurrentes.</a:t>
            </a:r>
            <a:endParaRPr lang="es-CO" dirty="0">
              <a:solidFill>
                <a:schemeClr val="tx1">
                  <a:lumMod val="65000"/>
                  <a:lumOff val="35000"/>
                </a:schemeClr>
              </a:solidFill>
            </a:endParaRPr>
          </a:p>
        </p:txBody>
      </p:sp>
      <p:sp>
        <p:nvSpPr>
          <p:cNvPr id="45" name="Triángulo isósceles 44">
            <a:extLst>
              <a:ext uri="{FF2B5EF4-FFF2-40B4-BE49-F238E27FC236}">
                <a16:creationId xmlns:a16="http://schemas.microsoft.com/office/drawing/2014/main" id="{8B0A203C-9803-40A4-B1A9-3AE8E74CC229}"/>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Rectángulo 45">
            <a:extLst>
              <a:ext uri="{FF2B5EF4-FFF2-40B4-BE49-F238E27FC236}">
                <a16:creationId xmlns:a16="http://schemas.microsoft.com/office/drawing/2014/main" id="{8AF05836-BB23-4F7E-B2AF-73CDE39DF566}"/>
              </a:ext>
            </a:extLst>
          </p:cNvPr>
          <p:cNvSpPr/>
          <p:nvPr/>
        </p:nvSpPr>
        <p:spPr>
          <a:xfrm>
            <a:off x="4805916" y="6645348"/>
            <a:ext cx="7155712" cy="214867"/>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346681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E8C6D68-1046-4791-A606-14268DC4A022}"/>
              </a:ext>
            </a:extLst>
          </p:cNvPr>
          <p:cNvSpPr/>
          <p:nvPr/>
        </p:nvSpPr>
        <p:spPr>
          <a:xfrm>
            <a:off x="0" y="0"/>
            <a:ext cx="7155712" cy="1127051"/>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255FC214-3650-4A81-86F2-81434D9768F2}"/>
              </a:ext>
            </a:extLst>
          </p:cNvPr>
          <p:cNvSpPr txBox="1"/>
          <p:nvPr/>
        </p:nvSpPr>
        <p:spPr>
          <a:xfrm>
            <a:off x="659730" y="306279"/>
            <a:ext cx="5954396" cy="553998"/>
          </a:xfrm>
          <a:prstGeom prst="rect">
            <a:avLst/>
          </a:prstGeom>
          <a:noFill/>
        </p:spPr>
        <p:txBody>
          <a:bodyPr wrap="square" rtlCol="0">
            <a:spAutoFit/>
          </a:bodyPr>
          <a:lstStyle/>
          <a:p>
            <a:r>
              <a:rPr lang="es-ES" sz="3000" b="1" dirty="0">
                <a:solidFill>
                  <a:schemeClr val="bg1"/>
                </a:solidFill>
              </a:rPr>
              <a:t>Consecuencias psicopatológicas:</a:t>
            </a:r>
          </a:p>
        </p:txBody>
      </p:sp>
      <p:sp>
        <p:nvSpPr>
          <p:cNvPr id="43" name="Rectángulo 42">
            <a:extLst>
              <a:ext uri="{FF2B5EF4-FFF2-40B4-BE49-F238E27FC236}">
                <a16:creationId xmlns:a16="http://schemas.microsoft.com/office/drawing/2014/main" id="{6F2DE500-9C6F-4CA8-8296-984F2D4C8C20}"/>
              </a:ext>
            </a:extLst>
          </p:cNvPr>
          <p:cNvSpPr/>
          <p:nvPr/>
        </p:nvSpPr>
        <p:spPr>
          <a:xfrm>
            <a:off x="2119775" y="2017392"/>
            <a:ext cx="5603943" cy="3139321"/>
          </a:xfrm>
          <a:prstGeom prst="rect">
            <a:avLst/>
          </a:prstGeom>
        </p:spPr>
        <p:txBody>
          <a:bodyPr wrap="square">
            <a:spAutoFit/>
          </a:bodyPr>
          <a:lstStyle/>
          <a:p>
            <a:pPr marL="285750" indent="-285750">
              <a:buClr>
                <a:srgbClr val="F1B633"/>
              </a:buClr>
              <a:buFont typeface="Courier New" panose="02070309020205020404" pitchFamily="49" charset="0"/>
              <a:buChar char="o"/>
            </a:pPr>
            <a:r>
              <a:rPr lang="es-ES" dirty="0">
                <a:solidFill>
                  <a:schemeClr val="tx1">
                    <a:lumMod val="65000"/>
                    <a:lumOff val="35000"/>
                  </a:schemeClr>
                </a:solidFill>
              </a:rPr>
              <a:t>Reacciones auto y hetero-agresivas </a:t>
            </a:r>
          </a:p>
          <a:p>
            <a:pPr marL="285750" indent="-285750">
              <a:buClr>
                <a:srgbClr val="F1B633"/>
              </a:buClr>
              <a:buFont typeface="Courier New" panose="02070309020205020404" pitchFamily="49" charset="0"/>
              <a:buChar char="o"/>
            </a:pPr>
            <a:endParaRPr lang="es-ES"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ES" dirty="0">
                <a:solidFill>
                  <a:schemeClr val="tx1">
                    <a:lumMod val="65000"/>
                    <a:lumOff val="35000"/>
                  </a:schemeClr>
                </a:solidFill>
              </a:rPr>
              <a:t>Trastornos alimenticios </a:t>
            </a:r>
          </a:p>
          <a:p>
            <a:pPr marL="285750" indent="-285750">
              <a:buClr>
                <a:srgbClr val="F1B633"/>
              </a:buClr>
              <a:buFont typeface="Courier New" panose="02070309020205020404" pitchFamily="49" charset="0"/>
              <a:buChar char="o"/>
            </a:pPr>
            <a:endParaRPr lang="es-ES"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ES" dirty="0">
                <a:solidFill>
                  <a:schemeClr val="tx1">
                    <a:lumMod val="65000"/>
                    <a:lumOff val="35000"/>
                  </a:schemeClr>
                </a:solidFill>
              </a:rPr>
              <a:t>Incremento en el consumo de drogas y alcohol</a:t>
            </a:r>
          </a:p>
          <a:p>
            <a:pPr marL="285750" indent="-285750">
              <a:buClr>
                <a:srgbClr val="F1B633"/>
              </a:buClr>
              <a:buFont typeface="Courier New" panose="02070309020205020404" pitchFamily="49" charset="0"/>
              <a:buChar char="o"/>
            </a:pPr>
            <a:endParaRPr lang="es-ES"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ES" dirty="0">
                <a:solidFill>
                  <a:schemeClr val="tx1">
                    <a:lumMod val="65000"/>
                    <a:lumOff val="35000"/>
                  </a:schemeClr>
                </a:solidFill>
              </a:rPr>
              <a:t>Incremento en el consumo de cigarrillo </a:t>
            </a:r>
          </a:p>
          <a:p>
            <a:pPr marL="285750" indent="-285750">
              <a:buClr>
                <a:srgbClr val="F1B633"/>
              </a:buClr>
              <a:buFont typeface="Courier New" panose="02070309020205020404" pitchFamily="49" charset="0"/>
              <a:buChar char="o"/>
            </a:pPr>
            <a:endParaRPr lang="es-ES"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ES" dirty="0">
                <a:solidFill>
                  <a:schemeClr val="tx1">
                    <a:lumMod val="65000"/>
                    <a:lumOff val="35000"/>
                  </a:schemeClr>
                </a:solidFill>
              </a:rPr>
              <a:t>Disfunción sexual </a:t>
            </a:r>
          </a:p>
          <a:p>
            <a:pPr marL="285750" indent="-285750">
              <a:buClr>
                <a:srgbClr val="F1B633"/>
              </a:buClr>
              <a:buFont typeface="Courier New" panose="02070309020205020404" pitchFamily="49" charset="0"/>
              <a:buChar char="o"/>
            </a:pPr>
            <a:endParaRPr lang="es-ES" dirty="0">
              <a:solidFill>
                <a:schemeClr val="tx1">
                  <a:lumMod val="65000"/>
                  <a:lumOff val="35000"/>
                </a:schemeClr>
              </a:solidFill>
            </a:endParaRPr>
          </a:p>
          <a:p>
            <a:pPr marL="285750" indent="-285750">
              <a:buClr>
                <a:srgbClr val="F1B633"/>
              </a:buClr>
              <a:buFont typeface="Courier New" panose="02070309020205020404" pitchFamily="49" charset="0"/>
              <a:buChar char="o"/>
            </a:pPr>
            <a:r>
              <a:rPr lang="es-ES" dirty="0">
                <a:solidFill>
                  <a:schemeClr val="tx1">
                    <a:lumMod val="65000"/>
                    <a:lumOff val="35000"/>
                  </a:schemeClr>
                </a:solidFill>
              </a:rPr>
              <a:t>Aislamiento social</a:t>
            </a:r>
          </a:p>
        </p:txBody>
      </p:sp>
      <p:sp>
        <p:nvSpPr>
          <p:cNvPr id="45" name="Triángulo isósceles 44">
            <a:extLst>
              <a:ext uri="{FF2B5EF4-FFF2-40B4-BE49-F238E27FC236}">
                <a16:creationId xmlns:a16="http://schemas.microsoft.com/office/drawing/2014/main" id="{8B0A203C-9803-40A4-B1A9-3AE8E74CC229}"/>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Rectángulo 45">
            <a:extLst>
              <a:ext uri="{FF2B5EF4-FFF2-40B4-BE49-F238E27FC236}">
                <a16:creationId xmlns:a16="http://schemas.microsoft.com/office/drawing/2014/main" id="{8AF05836-BB23-4F7E-B2AF-73CDE39DF566}"/>
              </a:ext>
            </a:extLst>
          </p:cNvPr>
          <p:cNvSpPr/>
          <p:nvPr/>
        </p:nvSpPr>
        <p:spPr>
          <a:xfrm>
            <a:off x="4805916" y="6645348"/>
            <a:ext cx="7155712" cy="214867"/>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id="{CD31E633-3E25-40C8-A81D-248608560E30}"/>
              </a:ext>
            </a:extLst>
          </p:cNvPr>
          <p:cNvPicPr>
            <a:picLocks noChangeAspect="1"/>
          </p:cNvPicPr>
          <p:nvPr/>
        </p:nvPicPr>
        <p:blipFill>
          <a:blip r:embed="rId3"/>
          <a:stretch>
            <a:fillRect/>
          </a:stretch>
        </p:blipFill>
        <p:spPr>
          <a:xfrm>
            <a:off x="7353395" y="1696250"/>
            <a:ext cx="1894145" cy="1894145"/>
          </a:xfrm>
          <a:prstGeom prst="rect">
            <a:avLst/>
          </a:prstGeom>
        </p:spPr>
      </p:pic>
      <p:pic>
        <p:nvPicPr>
          <p:cNvPr id="9" name="Imagen 8">
            <a:extLst>
              <a:ext uri="{FF2B5EF4-FFF2-40B4-BE49-F238E27FC236}">
                <a16:creationId xmlns:a16="http://schemas.microsoft.com/office/drawing/2014/main" id="{2DE3F98B-C0DB-479D-BD62-AFDEEC1F354A}"/>
              </a:ext>
            </a:extLst>
          </p:cNvPr>
          <p:cNvPicPr>
            <a:picLocks noChangeAspect="1"/>
          </p:cNvPicPr>
          <p:nvPr/>
        </p:nvPicPr>
        <p:blipFill>
          <a:blip r:embed="rId4"/>
          <a:stretch>
            <a:fillRect/>
          </a:stretch>
        </p:blipFill>
        <p:spPr>
          <a:xfrm>
            <a:off x="7556045" y="4435982"/>
            <a:ext cx="1640167" cy="1640167"/>
          </a:xfrm>
          <a:prstGeom prst="rect">
            <a:avLst/>
          </a:prstGeom>
        </p:spPr>
      </p:pic>
    </p:spTree>
    <p:extLst>
      <p:ext uri="{BB962C8B-B14F-4D97-AF65-F5344CB8AC3E}">
        <p14:creationId xmlns:p14="http://schemas.microsoft.com/office/powerpoint/2010/main" val="93089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2D5938-DA6F-734B-935F-E8E3BEAD99F1}"/>
              </a:ext>
            </a:extLst>
          </p:cNvPr>
          <p:cNvSpPr txBox="1"/>
          <p:nvPr/>
        </p:nvSpPr>
        <p:spPr>
          <a:xfrm>
            <a:off x="675004" y="452755"/>
            <a:ext cx="4106545" cy="553998"/>
          </a:xfrm>
          <a:prstGeom prst="rect">
            <a:avLst/>
          </a:prstGeom>
          <a:noFill/>
        </p:spPr>
        <p:txBody>
          <a:bodyPr wrap="square" rtlCol="0">
            <a:spAutoFit/>
          </a:bodyPr>
          <a:lstStyle/>
          <a:p>
            <a:r>
              <a:rPr lang="es-CO" sz="3000" b="1" dirty="0">
                <a:solidFill>
                  <a:srgbClr val="F60002"/>
                </a:solidFill>
              </a:rPr>
              <a:t>Tipos de riesgo laboral</a:t>
            </a:r>
          </a:p>
        </p:txBody>
      </p:sp>
      <p:sp>
        <p:nvSpPr>
          <p:cNvPr id="6" name="Triángulo isósceles 5">
            <a:extLst>
              <a:ext uri="{FF2B5EF4-FFF2-40B4-BE49-F238E27FC236}">
                <a16:creationId xmlns:a16="http://schemas.microsoft.com/office/drawing/2014/main" id="{F186F7C0-DDCE-4A86-A067-5D2E3ECC2A11}"/>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 name="Grupo 7">
            <a:extLst>
              <a:ext uri="{FF2B5EF4-FFF2-40B4-BE49-F238E27FC236}">
                <a16:creationId xmlns:a16="http://schemas.microsoft.com/office/drawing/2014/main" id="{8D3434D9-EF21-490B-B368-6DC4D329861D}"/>
              </a:ext>
            </a:extLst>
          </p:cNvPr>
          <p:cNvGrpSpPr/>
          <p:nvPr/>
        </p:nvGrpSpPr>
        <p:grpSpPr>
          <a:xfrm>
            <a:off x="1472934" y="1489613"/>
            <a:ext cx="786288" cy="719636"/>
            <a:chOff x="5388999" y="1038227"/>
            <a:chExt cx="1085850" cy="1000125"/>
          </a:xfrm>
        </p:grpSpPr>
        <p:pic>
          <p:nvPicPr>
            <p:cNvPr id="1026" name="Picture 2" descr="Terremoto, Iconos De Equipo, Símbolo imagen png - imagen transparente  descarga gratuita">
              <a:extLst>
                <a:ext uri="{FF2B5EF4-FFF2-40B4-BE49-F238E27FC236}">
                  <a16:creationId xmlns:a16="http://schemas.microsoft.com/office/drawing/2014/main" id="{78337E63-32F6-44B2-A06C-4FAC405B678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8514" y1="32164" x2="38514" y2="32164"/>
                          <a14:foregroundMark x1="39865" y1="80117" x2="39865" y2="80117"/>
                          <a14:foregroundMark x1="71622" y1="84795" x2="71622" y2="84795"/>
                        </a14:backgroundRemoval>
                      </a14:imgEffect>
                    </a14:imgLayer>
                  </a14:imgProps>
                </a:ext>
                <a:ext uri="{28A0092B-C50C-407E-A947-70E740481C1C}">
                  <a14:useLocalDpi xmlns:a14="http://schemas.microsoft.com/office/drawing/2010/main" val="0"/>
                </a:ext>
              </a:extLst>
            </a:blip>
            <a:srcRect l="26013" r="25677" b="9064"/>
            <a:stretch/>
          </p:blipFill>
          <p:spPr bwMode="auto">
            <a:xfrm>
              <a:off x="5610225" y="1370619"/>
              <a:ext cx="605297" cy="658208"/>
            </a:xfrm>
            <a:prstGeom prst="rect">
              <a:avLst/>
            </a:prstGeom>
            <a:noFill/>
            <a:extLst>
              <a:ext uri="{909E8E84-426E-40DD-AFC4-6F175D3DCCD1}">
                <a14:hiddenFill xmlns:a14="http://schemas.microsoft.com/office/drawing/2010/main">
                  <a:solidFill>
                    <a:srgbClr val="FFFFFF"/>
                  </a:solidFill>
                </a14:hiddenFill>
              </a:ext>
            </a:extLst>
          </p:spPr>
        </p:pic>
        <p:sp>
          <p:nvSpPr>
            <p:cNvPr id="7" name="Triángulo isósceles 6">
              <a:extLst>
                <a:ext uri="{FF2B5EF4-FFF2-40B4-BE49-F238E27FC236}">
                  <a16:creationId xmlns:a16="http://schemas.microsoft.com/office/drawing/2014/main" id="{801C61AB-5DA0-4AA9-88CB-94EDC56A18B7}"/>
                </a:ext>
              </a:extLst>
            </p:cNvPr>
            <p:cNvSpPr/>
            <p:nvPr/>
          </p:nvSpPr>
          <p:spPr>
            <a:xfrm>
              <a:off x="5388999" y="1038227"/>
              <a:ext cx="1085850" cy="10001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1" name="Grupo 10">
            <a:extLst>
              <a:ext uri="{FF2B5EF4-FFF2-40B4-BE49-F238E27FC236}">
                <a16:creationId xmlns:a16="http://schemas.microsoft.com/office/drawing/2014/main" id="{053D02A8-3E76-4498-BAA8-730B42EB513D}"/>
              </a:ext>
            </a:extLst>
          </p:cNvPr>
          <p:cNvGrpSpPr/>
          <p:nvPr/>
        </p:nvGrpSpPr>
        <p:grpSpPr>
          <a:xfrm>
            <a:off x="4309911" y="1489613"/>
            <a:ext cx="786288" cy="743260"/>
            <a:chOff x="5938362" y="1464260"/>
            <a:chExt cx="786288" cy="743260"/>
          </a:xfrm>
        </p:grpSpPr>
        <p:sp>
          <p:nvSpPr>
            <p:cNvPr id="19" name="Triángulo isósceles 18">
              <a:extLst>
                <a:ext uri="{FF2B5EF4-FFF2-40B4-BE49-F238E27FC236}">
                  <a16:creationId xmlns:a16="http://schemas.microsoft.com/office/drawing/2014/main" id="{222DBC8B-D011-41DB-B566-B7554BC8757D}"/>
                </a:ext>
              </a:extLst>
            </p:cNvPr>
            <p:cNvSpPr/>
            <p:nvPr/>
          </p:nvSpPr>
          <p:spPr>
            <a:xfrm>
              <a:off x="5938362" y="1464260"/>
              <a:ext cx="786288" cy="719636"/>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extLst>
                <a:ext uri="{FF2B5EF4-FFF2-40B4-BE49-F238E27FC236}">
                  <a16:creationId xmlns:a16="http://schemas.microsoft.com/office/drawing/2014/main" id="{F38FD948-65F9-4A1C-9D15-6E976A7BEB4B}"/>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backgroundRemoval t="34815" b="55833" l="65556" r="85556">
                          <a14:foregroundMark x1="75833" y1="36667" x2="75833" y2="36667"/>
                          <a14:foregroundMark x1="83981" y1="48056" x2="83981" y2="48056"/>
                          <a14:foregroundMark x1="74722" y1="52130" x2="74722" y2="52130"/>
                          <a14:foregroundMark x1="65926" y1="52222" x2="65926" y2="52222"/>
                          <a14:foregroundMark x1="65556" y1="44167" x2="65556" y2="44167"/>
                          <a14:foregroundMark x1="85556" y1="43611" x2="85556" y2="43611"/>
                          <a14:foregroundMark x1="70093" y1="55833" x2="70093" y2="55833"/>
                        </a14:backgroundRemoval>
                      </a14:imgEffect>
                    </a14:imgLayer>
                  </a14:imgProps>
                </a:ext>
              </a:extLst>
            </a:blip>
            <a:srcRect l="64583" t="32361" r="13473" b="42361"/>
            <a:stretch/>
          </p:blipFill>
          <p:spPr>
            <a:xfrm flipH="1">
              <a:off x="6126718" y="1724759"/>
              <a:ext cx="409575" cy="482761"/>
            </a:xfrm>
            <a:prstGeom prst="rect">
              <a:avLst/>
            </a:prstGeom>
          </p:spPr>
        </p:pic>
      </p:grpSp>
      <p:sp>
        <p:nvSpPr>
          <p:cNvPr id="31" name="Triángulo isósceles 30">
            <a:extLst>
              <a:ext uri="{FF2B5EF4-FFF2-40B4-BE49-F238E27FC236}">
                <a16:creationId xmlns:a16="http://schemas.microsoft.com/office/drawing/2014/main" id="{0EF691FD-07BE-4157-B7E4-16BBB4D87888}"/>
              </a:ext>
            </a:extLst>
          </p:cNvPr>
          <p:cNvSpPr/>
          <p:nvPr/>
        </p:nvSpPr>
        <p:spPr>
          <a:xfrm>
            <a:off x="6940524" y="3600490"/>
            <a:ext cx="786288" cy="719636"/>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4" name="Grupo 13">
            <a:extLst>
              <a:ext uri="{FF2B5EF4-FFF2-40B4-BE49-F238E27FC236}">
                <a16:creationId xmlns:a16="http://schemas.microsoft.com/office/drawing/2014/main" id="{1486D15C-563E-4C90-A41D-A66D6949E3DE}"/>
              </a:ext>
            </a:extLst>
          </p:cNvPr>
          <p:cNvGrpSpPr/>
          <p:nvPr/>
        </p:nvGrpSpPr>
        <p:grpSpPr>
          <a:xfrm>
            <a:off x="6962429" y="1482759"/>
            <a:ext cx="786288" cy="719636"/>
            <a:chOff x="8319612" y="1464260"/>
            <a:chExt cx="786288" cy="719636"/>
          </a:xfrm>
        </p:grpSpPr>
        <p:sp>
          <p:nvSpPr>
            <p:cNvPr id="20" name="Triángulo isósceles 19">
              <a:extLst>
                <a:ext uri="{FF2B5EF4-FFF2-40B4-BE49-F238E27FC236}">
                  <a16:creationId xmlns:a16="http://schemas.microsoft.com/office/drawing/2014/main" id="{AE582DB8-AA9A-41B1-B6F0-793E45D7DBF3}"/>
                </a:ext>
              </a:extLst>
            </p:cNvPr>
            <p:cNvSpPr/>
            <p:nvPr/>
          </p:nvSpPr>
          <p:spPr>
            <a:xfrm>
              <a:off x="8319612" y="1464260"/>
              <a:ext cx="786288" cy="719636"/>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8" name="Picture 4" descr="Icono De Fondo Plano Químico Del Vector Del Frasco Ilustración del Vector -  Ilustración de tarro, icono: 143167767">
              <a:extLst>
                <a:ext uri="{FF2B5EF4-FFF2-40B4-BE49-F238E27FC236}">
                  <a16:creationId xmlns:a16="http://schemas.microsoft.com/office/drawing/2014/main" id="{A809F942-97D7-482E-93E3-462749FCF43F}"/>
                </a:ext>
              </a:extLst>
            </p:cNvPr>
            <p:cNvPicPr>
              <a:picLocks noChangeAspect="1" noChangeArrowheads="1"/>
            </p:cNvPicPr>
            <p:nvPr/>
          </p:nvPicPr>
          <p:blipFill rotWithShape="1">
            <a:blip r:embed="rId6">
              <a:biLevel thresh="75000"/>
              <a:extLst>
                <a:ext uri="{BEBA8EAE-BF5A-486C-A8C5-ECC9F3942E4B}">
                  <a14:imgProps xmlns:a14="http://schemas.microsoft.com/office/drawing/2010/main">
                    <a14:imgLayer r:embed="rId7">
                      <a14:imgEffect>
                        <a14:backgroundRemoval t="10000" b="90000" l="10000" r="90000">
                          <a14:foregroundMark x1="33625" y1="56250" x2="33625" y2="56250"/>
                          <a14:foregroundMark x1="40125" y1="50250" x2="40125" y2="50250"/>
                          <a14:foregroundMark x1="38625" y1="46500" x2="38625" y2="46500"/>
                          <a14:foregroundMark x1="55875" y1="50500" x2="55875" y2="50500"/>
                          <a14:foregroundMark x1="59750" y1="47250" x2="59750" y2="47250"/>
                        </a14:backgroundRemoval>
                      </a14:imgEffect>
                    </a14:imgLayer>
                  </a14:imgProps>
                </a:ext>
                <a:ext uri="{28A0092B-C50C-407E-A947-70E740481C1C}">
                  <a14:useLocalDpi xmlns:a14="http://schemas.microsoft.com/office/drawing/2010/main" val="0"/>
                </a:ext>
              </a:extLst>
            </a:blip>
            <a:srcRect l="24697" t="24805" r="25000" b="24805"/>
            <a:stretch/>
          </p:blipFill>
          <p:spPr bwMode="auto">
            <a:xfrm>
              <a:off x="8466389" y="1698117"/>
              <a:ext cx="475829" cy="476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upo 36">
            <a:extLst>
              <a:ext uri="{FF2B5EF4-FFF2-40B4-BE49-F238E27FC236}">
                <a16:creationId xmlns:a16="http://schemas.microsoft.com/office/drawing/2014/main" id="{6CE44ED2-BFC9-410A-BE24-279EA71C7B2B}"/>
              </a:ext>
            </a:extLst>
          </p:cNvPr>
          <p:cNvGrpSpPr/>
          <p:nvPr/>
        </p:nvGrpSpPr>
        <p:grpSpPr>
          <a:xfrm>
            <a:off x="9483228" y="1388343"/>
            <a:ext cx="786288" cy="719636"/>
            <a:chOff x="4200529" y="3393962"/>
            <a:chExt cx="786288" cy="719636"/>
          </a:xfrm>
        </p:grpSpPr>
        <p:sp>
          <p:nvSpPr>
            <p:cNvPr id="24" name="Triángulo isósceles 23">
              <a:extLst>
                <a:ext uri="{FF2B5EF4-FFF2-40B4-BE49-F238E27FC236}">
                  <a16:creationId xmlns:a16="http://schemas.microsoft.com/office/drawing/2014/main" id="{8EFD1E1C-6132-46DD-B513-E0C29BA77BFF}"/>
                </a:ext>
              </a:extLst>
            </p:cNvPr>
            <p:cNvSpPr/>
            <p:nvPr/>
          </p:nvSpPr>
          <p:spPr>
            <a:xfrm>
              <a:off x="4200529" y="3393962"/>
              <a:ext cx="786288" cy="719636"/>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30" name="Picture 6" descr="Postura Ergonómica Del Usuario De La Computadora Y El Levantamiento De La  Carga Vs Postura Incorrecta En Ilustración Silueta Ilustraciones  Vectoriales, Clip Art Vectorizado Libre De Derechos. Image 60176411.">
              <a:extLst>
                <a:ext uri="{FF2B5EF4-FFF2-40B4-BE49-F238E27FC236}">
                  <a16:creationId xmlns:a16="http://schemas.microsoft.com/office/drawing/2014/main" id="{036B7EDF-BD7D-48D5-8EAE-FEF179D3996A}"/>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9">
                      <a14:imgEffect>
                        <a14:backgroundRemoval t="56538" b="83615" l="60508" r="78676">
                          <a14:foregroundMark x1="64357" y1="58615" x2="64357" y2="58615"/>
                          <a14:foregroundMark x1="77367" y1="58769" x2="77367" y2="58769"/>
                          <a14:foregroundMark x1="78676" y1="61538" x2="78676" y2="61538"/>
                          <a14:foregroundMark x1="73210" y1="82231" x2="73210" y2="82231"/>
                          <a14:foregroundMark x1="72363" y1="83615" x2="72363" y2="83615"/>
                          <a14:foregroundMark x1="63202" y1="80538" x2="63202" y2="80538"/>
                        </a14:backgroundRemoval>
                      </a14:imgEffect>
                    </a14:imgLayer>
                  </a14:imgProps>
                </a:ext>
                <a:ext uri="{28A0092B-C50C-407E-A947-70E740481C1C}">
                  <a14:useLocalDpi xmlns:a14="http://schemas.microsoft.com/office/drawing/2010/main" val="0"/>
                </a:ext>
              </a:extLst>
            </a:blip>
            <a:srcRect l="58552" t="53611" r="19930" b="14989"/>
            <a:stretch/>
          </p:blipFill>
          <p:spPr bwMode="auto">
            <a:xfrm>
              <a:off x="4436032" y="3626014"/>
              <a:ext cx="314326" cy="4590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upo 37">
            <a:extLst>
              <a:ext uri="{FF2B5EF4-FFF2-40B4-BE49-F238E27FC236}">
                <a16:creationId xmlns:a16="http://schemas.microsoft.com/office/drawing/2014/main" id="{FC18D7C4-A58F-4E76-B875-3B426352270E}"/>
              </a:ext>
            </a:extLst>
          </p:cNvPr>
          <p:cNvGrpSpPr/>
          <p:nvPr/>
        </p:nvGrpSpPr>
        <p:grpSpPr>
          <a:xfrm>
            <a:off x="1294934" y="3604070"/>
            <a:ext cx="786288" cy="719636"/>
            <a:chOff x="6507721" y="3396242"/>
            <a:chExt cx="786288" cy="719636"/>
          </a:xfrm>
        </p:grpSpPr>
        <p:sp>
          <p:nvSpPr>
            <p:cNvPr id="25" name="Triángulo isósceles 24">
              <a:extLst>
                <a:ext uri="{FF2B5EF4-FFF2-40B4-BE49-F238E27FC236}">
                  <a16:creationId xmlns:a16="http://schemas.microsoft.com/office/drawing/2014/main" id="{7BCC290D-DCF7-4C84-9E15-77D68E725479}"/>
                </a:ext>
              </a:extLst>
            </p:cNvPr>
            <p:cNvSpPr/>
            <p:nvPr/>
          </p:nvSpPr>
          <p:spPr>
            <a:xfrm>
              <a:off x="6507721" y="3396242"/>
              <a:ext cx="786288" cy="719636"/>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32" name="Picture 8" descr="Equipo iconos fuente impresionante micrófono, onda de sonido, electrónica,  texto, mano png | PNGWing">
              <a:extLst>
                <a:ext uri="{FF2B5EF4-FFF2-40B4-BE49-F238E27FC236}">
                  <a16:creationId xmlns:a16="http://schemas.microsoft.com/office/drawing/2014/main" id="{05E20D36-37C4-4733-8143-C327028D3FEA}"/>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3056" r="94167">
                          <a14:foregroundMark x1="7778" y1="42778" x2="7778" y2="42778"/>
                          <a14:foregroundMark x1="60833" y1="47500" x2="60833" y2="47500"/>
                          <a14:foregroundMark x1="73056" y1="33333" x2="73056" y2="33333"/>
                          <a14:foregroundMark x1="82500" y1="23889" x2="82500" y2="23889"/>
                          <a14:foregroundMark x1="94167" y1="51667" x2="94167" y2="51667"/>
                          <a14:foregroundMark x1="3056" y1="50556" x2="3056" y2="50556"/>
                        </a14:backgroundRemoval>
                      </a14:imgEffect>
                    </a14:imgLayer>
                  </a14:imgProps>
                </a:ext>
                <a:ext uri="{28A0092B-C50C-407E-A947-70E740481C1C}">
                  <a14:useLocalDpi xmlns:a14="http://schemas.microsoft.com/office/drawing/2010/main" val="0"/>
                </a:ext>
              </a:extLst>
            </a:blip>
            <a:srcRect/>
            <a:stretch>
              <a:fillRect/>
            </a:stretch>
          </p:blipFill>
          <p:spPr bwMode="auto">
            <a:xfrm>
              <a:off x="6677028" y="3665923"/>
              <a:ext cx="447675" cy="4476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upo 35">
            <a:extLst>
              <a:ext uri="{FF2B5EF4-FFF2-40B4-BE49-F238E27FC236}">
                <a16:creationId xmlns:a16="http://schemas.microsoft.com/office/drawing/2014/main" id="{78C22B8A-EAA0-44CE-8AC0-8F5AB73B2845}"/>
              </a:ext>
            </a:extLst>
          </p:cNvPr>
          <p:cNvGrpSpPr/>
          <p:nvPr/>
        </p:nvGrpSpPr>
        <p:grpSpPr>
          <a:xfrm>
            <a:off x="4244471" y="3612455"/>
            <a:ext cx="786288" cy="719636"/>
            <a:chOff x="8888971" y="3577217"/>
            <a:chExt cx="786288" cy="719636"/>
          </a:xfrm>
        </p:grpSpPr>
        <p:sp>
          <p:nvSpPr>
            <p:cNvPr id="27" name="Triángulo isósceles 26">
              <a:extLst>
                <a:ext uri="{FF2B5EF4-FFF2-40B4-BE49-F238E27FC236}">
                  <a16:creationId xmlns:a16="http://schemas.microsoft.com/office/drawing/2014/main" id="{5C168D50-3711-4888-997E-7AA7BEDD9EDF}"/>
                </a:ext>
              </a:extLst>
            </p:cNvPr>
            <p:cNvSpPr/>
            <p:nvPr/>
          </p:nvSpPr>
          <p:spPr>
            <a:xfrm>
              <a:off x="8888971" y="3577217"/>
              <a:ext cx="786288" cy="719636"/>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34" name="Picture 10" descr="Ilustración de Icono De La Persona Deprimida y más Vectores Libres de  Derechos de Afección médica - iStock">
              <a:extLst>
                <a:ext uri="{FF2B5EF4-FFF2-40B4-BE49-F238E27FC236}">
                  <a16:creationId xmlns:a16="http://schemas.microsoft.com/office/drawing/2014/main" id="{C439CD29-5A1F-40FA-A351-2629C801C15B}"/>
                </a:ext>
              </a:extLst>
            </p:cNvPr>
            <p:cNvPicPr>
              <a:picLocks noChangeAspect="1" noChangeArrowheads="1"/>
            </p:cNvPicPr>
            <p:nvPr/>
          </p:nvPicPr>
          <p:blipFill rotWithShape="1">
            <a:blip r:embed="rId12">
              <a:biLevel thresh="75000"/>
              <a:extLst>
                <a:ext uri="{BEBA8EAE-BF5A-486C-A8C5-ECC9F3942E4B}">
                  <a14:imgProps xmlns:a14="http://schemas.microsoft.com/office/drawing/2010/main">
                    <a14:imgLayer r:embed="rId13">
                      <a14:imgEffect>
                        <a14:backgroundRemoval t="10000" b="90000" l="10000" r="90000">
                          <a14:foregroundMark x1="48366" y1="35294" x2="48366" y2="35294"/>
                          <a14:foregroundMark x1="40359" y1="39052" x2="40359" y2="39052"/>
                          <a14:foregroundMark x1="46242" y1="43464" x2="46242" y2="43464"/>
                          <a14:foregroundMark x1="41830" y1="60131" x2="41830" y2="60131"/>
                          <a14:foregroundMark x1="49673" y1="57026" x2="49673" y2="57026"/>
                          <a14:foregroundMark x1="52941" y1="51797" x2="52941" y2="51797"/>
                          <a14:foregroundMark x1="52778" y1="44118" x2="52778" y2="44118"/>
                          <a14:foregroundMark x1="57843" y1="58497" x2="57843" y2="58497"/>
                        </a14:backgroundRemoval>
                      </a14:imgEffect>
                    </a14:imgLayer>
                  </a14:imgProps>
                </a:ext>
                <a:ext uri="{28A0092B-C50C-407E-A947-70E740481C1C}">
                  <a14:useLocalDpi xmlns:a14="http://schemas.microsoft.com/office/drawing/2010/main" val="0"/>
                </a:ext>
              </a:extLst>
            </a:blip>
            <a:srcRect l="32189" t="11034" r="31136" b="33660"/>
            <a:stretch/>
          </p:blipFill>
          <p:spPr bwMode="auto">
            <a:xfrm>
              <a:off x="9115426" y="3764428"/>
              <a:ext cx="334219" cy="50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Icono De Vector De Caída Y Caída Ilustración del Vector - Ilustración de  alarma, peligroso: 167927049">
            <a:extLst>
              <a:ext uri="{FF2B5EF4-FFF2-40B4-BE49-F238E27FC236}">
                <a16:creationId xmlns:a16="http://schemas.microsoft.com/office/drawing/2014/main" id="{122956E5-B1CF-4B36-B7EC-5EC65E8F14B7}"/>
              </a:ext>
            </a:extLst>
          </p:cNvPr>
          <p:cNvPicPr>
            <a:picLocks noChangeAspect="1" noChangeArrowheads="1"/>
          </p:cNvPicPr>
          <p:nvPr/>
        </p:nvPicPr>
        <p:blipFill rotWithShape="1">
          <a:blip r:embed="rId14">
            <a:biLevel thresh="75000"/>
            <a:extLst>
              <a:ext uri="{BEBA8EAE-BF5A-486C-A8C5-ECC9F3942E4B}">
                <a14:imgProps xmlns:a14="http://schemas.microsoft.com/office/drawing/2010/main">
                  <a14:imgLayer r:embed="rId15">
                    <a14:imgEffect>
                      <a14:backgroundRemoval t="10000" b="90000" l="8500" r="90000">
                        <a14:foregroundMark x1="8500" y1="72625" x2="8500" y2="72625"/>
                        <a14:foregroundMark x1="36000" y1="75375" x2="36000" y2="75375"/>
                        <a14:foregroundMark x1="34250" y1="78875" x2="34250" y2="78875"/>
                        <a14:foregroundMark x1="36000" y1="82375" x2="36000" y2="82375"/>
                        <a14:foregroundMark x1="64875" y1="81375" x2="64875" y2="81375"/>
                        <a14:foregroundMark x1="67875" y1="78250" x2="67875" y2="78250"/>
                        <a14:foregroundMark x1="64875" y1="75125" x2="64875" y2="75125"/>
                        <a14:foregroundMark x1="78750" y1="35375" x2="78750" y2="35375"/>
                      </a14:backgroundRemoval>
                    </a14:imgEffect>
                  </a14:imgLayer>
                </a14:imgProps>
              </a:ext>
              <a:ext uri="{28A0092B-C50C-407E-A947-70E740481C1C}">
                <a14:useLocalDpi xmlns:a14="http://schemas.microsoft.com/office/drawing/2010/main" val="0"/>
              </a:ext>
            </a:extLst>
          </a:blip>
          <a:srcRect l="5555" t="11667" b="18821"/>
          <a:stretch/>
        </p:blipFill>
        <p:spPr bwMode="auto">
          <a:xfrm>
            <a:off x="7045299" y="3835541"/>
            <a:ext cx="636029" cy="46812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upo 38">
            <a:extLst>
              <a:ext uri="{FF2B5EF4-FFF2-40B4-BE49-F238E27FC236}">
                <a16:creationId xmlns:a16="http://schemas.microsoft.com/office/drawing/2014/main" id="{179AE98D-2E68-4479-BAA0-C8F3D531C1BB}"/>
              </a:ext>
            </a:extLst>
          </p:cNvPr>
          <p:cNvGrpSpPr/>
          <p:nvPr/>
        </p:nvGrpSpPr>
        <p:grpSpPr>
          <a:xfrm>
            <a:off x="9497476" y="3612455"/>
            <a:ext cx="786288" cy="719636"/>
            <a:chOff x="8212964" y="5442488"/>
            <a:chExt cx="786288" cy="719636"/>
          </a:xfrm>
        </p:grpSpPr>
        <p:sp>
          <p:nvSpPr>
            <p:cNvPr id="32" name="Triángulo isósceles 31">
              <a:extLst>
                <a:ext uri="{FF2B5EF4-FFF2-40B4-BE49-F238E27FC236}">
                  <a16:creationId xmlns:a16="http://schemas.microsoft.com/office/drawing/2014/main" id="{4BDDC5F3-4E38-482A-AD3F-9600875F1AB1}"/>
                </a:ext>
              </a:extLst>
            </p:cNvPr>
            <p:cNvSpPr/>
            <p:nvPr/>
          </p:nvSpPr>
          <p:spPr>
            <a:xfrm>
              <a:off x="8212964" y="5442488"/>
              <a:ext cx="786288" cy="719636"/>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38" name="Picture 14" descr="Cubo de basura y basura editables | Vector Premium">
              <a:extLst>
                <a:ext uri="{FF2B5EF4-FFF2-40B4-BE49-F238E27FC236}">
                  <a16:creationId xmlns:a16="http://schemas.microsoft.com/office/drawing/2014/main" id="{9F3FE0DF-79A5-4795-9318-3B112C0BAA0F}"/>
                </a:ext>
              </a:extLst>
            </p:cNvPr>
            <p:cNvPicPr>
              <a:picLocks noChangeAspect="1" noChangeArrowheads="1"/>
            </p:cNvPicPr>
            <p:nvPr/>
          </p:nvPicPr>
          <p:blipFill rotWithShape="1">
            <a:blip r:embed="rId16">
              <a:biLevel thresh="25000"/>
              <a:extLst>
                <a:ext uri="{BEBA8EAE-BF5A-486C-A8C5-ECC9F3942E4B}">
                  <a14:imgProps xmlns:a14="http://schemas.microsoft.com/office/drawing/2010/main">
                    <a14:imgLayer r:embed="rId17">
                      <a14:imgEffect>
                        <a14:backgroundRemoval t="3195" b="34665" l="70288" r="96486">
                          <a14:foregroundMark x1="76997" y1="30831" x2="84505" y2="31310"/>
                          <a14:foregroundMark x1="88019" y1="33706" x2="92173" y2="34824"/>
                          <a14:foregroundMark x1="73482" y1="33546" x2="73482" y2="33546"/>
                          <a14:foregroundMark x1="70288" y1="31629" x2="70288" y2="31629"/>
                          <a14:foregroundMark x1="90575" y1="3195" x2="90575" y2="3195"/>
                        </a14:backgroundRemoval>
                      </a14:imgEffect>
                    </a14:imgLayer>
                  </a14:imgProps>
                </a:ext>
                <a:ext uri="{28A0092B-C50C-407E-A947-70E740481C1C}">
                  <a14:useLocalDpi xmlns:a14="http://schemas.microsoft.com/office/drawing/2010/main" val="0"/>
                </a:ext>
              </a:extLst>
            </a:blip>
            <a:srcRect l="68850" b="63898"/>
            <a:stretch/>
          </p:blipFill>
          <p:spPr bwMode="auto">
            <a:xfrm>
              <a:off x="8358034" y="5648990"/>
              <a:ext cx="434868" cy="504000"/>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A7A97F87-1145-4625-9D85-0A696F9F63E2}"/>
              </a:ext>
            </a:extLst>
          </p:cNvPr>
          <p:cNvSpPr txBox="1"/>
          <p:nvPr/>
        </p:nvSpPr>
        <p:spPr>
          <a:xfrm>
            <a:off x="844820" y="2263039"/>
            <a:ext cx="2306062" cy="1138773"/>
          </a:xfrm>
          <a:prstGeom prst="rect">
            <a:avLst/>
          </a:prstGeom>
          <a:noFill/>
        </p:spPr>
        <p:txBody>
          <a:bodyPr wrap="square" rtlCol="0">
            <a:spAutoFit/>
          </a:bodyPr>
          <a:lstStyle/>
          <a:p>
            <a:pPr algn="just"/>
            <a:r>
              <a:rPr lang="es-CO" sz="1200" b="1" dirty="0">
                <a:solidFill>
                  <a:srgbClr val="FFC000"/>
                </a:solidFill>
              </a:rPr>
              <a:t>Riesgo del medio ambiente físico y social: </a:t>
            </a:r>
            <a:r>
              <a:rPr lang="es-CO" sz="1100" dirty="0">
                <a:solidFill>
                  <a:schemeClr val="tx1">
                    <a:lumMod val="65000"/>
                    <a:lumOff val="35000"/>
                  </a:schemeClr>
                </a:solidFill>
              </a:rPr>
              <a:t>Condiciones que no pueden ser controladas por el empleador  como la contaminación ambiental, los desastres naturales y la violencia social.</a:t>
            </a:r>
            <a:endParaRPr lang="es-CO" sz="1200" dirty="0">
              <a:solidFill>
                <a:schemeClr val="tx1">
                  <a:lumMod val="65000"/>
                  <a:lumOff val="35000"/>
                </a:schemeClr>
              </a:solidFill>
            </a:endParaRPr>
          </a:p>
        </p:txBody>
      </p:sp>
      <p:sp>
        <p:nvSpPr>
          <p:cNvPr id="45" name="CuadroTexto 44">
            <a:extLst>
              <a:ext uri="{FF2B5EF4-FFF2-40B4-BE49-F238E27FC236}">
                <a16:creationId xmlns:a16="http://schemas.microsoft.com/office/drawing/2014/main" id="{7214C654-ABCB-4619-83FE-7431C68DED6B}"/>
              </a:ext>
            </a:extLst>
          </p:cNvPr>
          <p:cNvSpPr txBox="1"/>
          <p:nvPr/>
        </p:nvSpPr>
        <p:spPr>
          <a:xfrm>
            <a:off x="3440487" y="2303132"/>
            <a:ext cx="2306062" cy="954107"/>
          </a:xfrm>
          <a:prstGeom prst="rect">
            <a:avLst/>
          </a:prstGeom>
          <a:noFill/>
        </p:spPr>
        <p:txBody>
          <a:bodyPr wrap="square" rtlCol="0">
            <a:spAutoFit/>
          </a:bodyPr>
          <a:lstStyle/>
          <a:p>
            <a:pPr algn="just"/>
            <a:r>
              <a:rPr lang="es-CO" sz="1200" b="1" dirty="0">
                <a:solidFill>
                  <a:srgbClr val="FFC000"/>
                </a:solidFill>
              </a:rPr>
              <a:t>Riesgo Biológico: </a:t>
            </a:r>
            <a:r>
              <a:rPr lang="es-ES" sz="1100" dirty="0">
                <a:solidFill>
                  <a:schemeClr val="tx1">
                    <a:lumMod val="65000"/>
                    <a:lumOff val="35000"/>
                  </a:schemeClr>
                </a:solidFill>
              </a:rPr>
              <a:t>Este tipo de riesgos los produce la exposición a virus, bacterias, parásitos y hongos,  que puede dar lugar a posibles enfermedades.</a:t>
            </a:r>
            <a:endParaRPr lang="es-CO" sz="1200" dirty="0">
              <a:solidFill>
                <a:schemeClr val="tx1">
                  <a:lumMod val="65000"/>
                  <a:lumOff val="35000"/>
                </a:schemeClr>
              </a:solidFill>
            </a:endParaRPr>
          </a:p>
        </p:txBody>
      </p:sp>
      <p:sp>
        <p:nvSpPr>
          <p:cNvPr id="46" name="CuadroTexto 45">
            <a:extLst>
              <a:ext uri="{FF2B5EF4-FFF2-40B4-BE49-F238E27FC236}">
                <a16:creationId xmlns:a16="http://schemas.microsoft.com/office/drawing/2014/main" id="{C79A8F43-591A-4746-ADC7-C7141363E7CE}"/>
              </a:ext>
            </a:extLst>
          </p:cNvPr>
          <p:cNvSpPr txBox="1"/>
          <p:nvPr/>
        </p:nvSpPr>
        <p:spPr>
          <a:xfrm>
            <a:off x="6093305" y="2256304"/>
            <a:ext cx="2585977" cy="1123384"/>
          </a:xfrm>
          <a:prstGeom prst="rect">
            <a:avLst/>
          </a:prstGeom>
          <a:noFill/>
        </p:spPr>
        <p:txBody>
          <a:bodyPr wrap="square" rtlCol="0">
            <a:spAutoFit/>
          </a:bodyPr>
          <a:lstStyle/>
          <a:p>
            <a:pPr algn="just"/>
            <a:r>
              <a:rPr lang="es-CO" sz="1200" b="1" dirty="0">
                <a:solidFill>
                  <a:srgbClr val="FFC000"/>
                </a:solidFill>
              </a:rPr>
              <a:t>Riesgo Químico: </a:t>
            </a:r>
            <a:r>
              <a:rPr lang="es-ES" sz="1100" dirty="0">
                <a:solidFill>
                  <a:schemeClr val="tx1">
                    <a:lumMod val="65000"/>
                    <a:lumOff val="35000"/>
                  </a:schemeClr>
                </a:solidFill>
              </a:rPr>
              <a:t>Estos riesgos laborales están producidos por procesos químicos y por el medio ambiente, con los que puede tener contacto el trabajador por medio d e inhalación, absorción cutánea, ingestión, entre otros.</a:t>
            </a:r>
            <a:endParaRPr lang="es-CO" sz="1200" dirty="0">
              <a:solidFill>
                <a:schemeClr val="tx1">
                  <a:lumMod val="65000"/>
                  <a:lumOff val="35000"/>
                </a:schemeClr>
              </a:solidFill>
            </a:endParaRPr>
          </a:p>
        </p:txBody>
      </p:sp>
      <p:sp>
        <p:nvSpPr>
          <p:cNvPr id="48" name="CuadroTexto 47">
            <a:extLst>
              <a:ext uri="{FF2B5EF4-FFF2-40B4-BE49-F238E27FC236}">
                <a16:creationId xmlns:a16="http://schemas.microsoft.com/office/drawing/2014/main" id="{4A3BACF5-04A4-4BBE-BA04-5FE3B9C3F361}"/>
              </a:ext>
            </a:extLst>
          </p:cNvPr>
          <p:cNvSpPr txBox="1"/>
          <p:nvPr/>
        </p:nvSpPr>
        <p:spPr>
          <a:xfrm>
            <a:off x="8918608" y="2214978"/>
            <a:ext cx="2306062" cy="954107"/>
          </a:xfrm>
          <a:prstGeom prst="rect">
            <a:avLst/>
          </a:prstGeom>
          <a:noFill/>
        </p:spPr>
        <p:txBody>
          <a:bodyPr wrap="square" rtlCol="0">
            <a:spAutoFit/>
          </a:bodyPr>
          <a:lstStyle/>
          <a:p>
            <a:pPr algn="just"/>
            <a:r>
              <a:rPr lang="es-CO" sz="1200" b="1" dirty="0">
                <a:solidFill>
                  <a:srgbClr val="FFC000"/>
                </a:solidFill>
              </a:rPr>
              <a:t>Riesgo ergonómico: </a:t>
            </a:r>
            <a:r>
              <a:rPr lang="es-CO" sz="1100" dirty="0">
                <a:solidFill>
                  <a:schemeClr val="tx1">
                    <a:lumMod val="65000"/>
                    <a:lumOff val="35000"/>
                  </a:schemeClr>
                </a:solidFill>
              </a:rPr>
              <a:t>tareas o procesos que causan afectación en la productividad, por motivo de cargas físicas, posturas o por el diseño de puesto de trabajo. </a:t>
            </a:r>
            <a:endParaRPr lang="es-CO" sz="1200" dirty="0">
              <a:solidFill>
                <a:schemeClr val="tx1">
                  <a:lumMod val="65000"/>
                  <a:lumOff val="35000"/>
                </a:schemeClr>
              </a:solidFill>
            </a:endParaRPr>
          </a:p>
        </p:txBody>
      </p:sp>
      <p:sp>
        <p:nvSpPr>
          <p:cNvPr id="50" name="CuadroTexto 49">
            <a:extLst>
              <a:ext uri="{FF2B5EF4-FFF2-40B4-BE49-F238E27FC236}">
                <a16:creationId xmlns:a16="http://schemas.microsoft.com/office/drawing/2014/main" id="{C9E327C9-42FE-426C-9EE0-9662E8838284}"/>
              </a:ext>
            </a:extLst>
          </p:cNvPr>
          <p:cNvSpPr txBox="1"/>
          <p:nvPr/>
        </p:nvSpPr>
        <p:spPr>
          <a:xfrm>
            <a:off x="675004" y="4477146"/>
            <a:ext cx="2306062" cy="784830"/>
          </a:xfrm>
          <a:prstGeom prst="rect">
            <a:avLst/>
          </a:prstGeom>
          <a:noFill/>
        </p:spPr>
        <p:txBody>
          <a:bodyPr wrap="square" rtlCol="0">
            <a:spAutoFit/>
          </a:bodyPr>
          <a:lstStyle/>
          <a:p>
            <a:pPr algn="just"/>
            <a:r>
              <a:rPr lang="es-CO" sz="1200" b="1" dirty="0">
                <a:solidFill>
                  <a:srgbClr val="FFC000"/>
                </a:solidFill>
              </a:rPr>
              <a:t>Riesgo Físico: </a:t>
            </a:r>
            <a:r>
              <a:rPr lang="es-CO" sz="1100" dirty="0">
                <a:solidFill>
                  <a:schemeClr val="tx1">
                    <a:lumMod val="65000"/>
                    <a:lumOff val="35000"/>
                  </a:schemeClr>
                </a:solidFill>
              </a:rPr>
              <a:t>Circunstancias que de acuerdo a su intensidad, pueden causar daños en la salud, como el ruido, la iluminación y rayos x.</a:t>
            </a:r>
            <a:endParaRPr lang="es-CO" sz="1200" dirty="0">
              <a:solidFill>
                <a:schemeClr val="tx1">
                  <a:lumMod val="65000"/>
                  <a:lumOff val="35000"/>
                </a:schemeClr>
              </a:solidFill>
            </a:endParaRPr>
          </a:p>
        </p:txBody>
      </p:sp>
      <p:sp>
        <p:nvSpPr>
          <p:cNvPr id="51" name="CuadroTexto 50">
            <a:extLst>
              <a:ext uri="{FF2B5EF4-FFF2-40B4-BE49-F238E27FC236}">
                <a16:creationId xmlns:a16="http://schemas.microsoft.com/office/drawing/2014/main" id="{003A63E6-4EE6-4B1F-AE89-6449D7A84A39}"/>
              </a:ext>
            </a:extLst>
          </p:cNvPr>
          <p:cNvSpPr txBox="1"/>
          <p:nvPr/>
        </p:nvSpPr>
        <p:spPr>
          <a:xfrm>
            <a:off x="3263663" y="4468793"/>
            <a:ext cx="2482886" cy="954107"/>
          </a:xfrm>
          <a:prstGeom prst="rect">
            <a:avLst/>
          </a:prstGeom>
          <a:noFill/>
        </p:spPr>
        <p:txBody>
          <a:bodyPr wrap="square" rtlCol="0">
            <a:spAutoFit/>
          </a:bodyPr>
          <a:lstStyle/>
          <a:p>
            <a:pPr algn="just"/>
            <a:r>
              <a:rPr lang="es-CO" sz="1200" b="1" dirty="0">
                <a:solidFill>
                  <a:srgbClr val="FFC000"/>
                </a:solidFill>
              </a:rPr>
              <a:t>Riesgo Psicosocial: </a:t>
            </a:r>
            <a:r>
              <a:rPr lang="es-CO" sz="1100" dirty="0">
                <a:solidFill>
                  <a:schemeClr val="tx1">
                    <a:lumMod val="65000"/>
                    <a:lumOff val="35000"/>
                  </a:schemeClr>
                </a:solidFill>
              </a:rPr>
              <a:t>Causan efectos psicológicos en el trabajador, afectando la productividad, ocasionando ausentismo y para la empresa frecuente rotación de personal.</a:t>
            </a:r>
            <a:endParaRPr lang="es-CO" sz="1200" dirty="0">
              <a:solidFill>
                <a:schemeClr val="tx1">
                  <a:lumMod val="65000"/>
                  <a:lumOff val="35000"/>
                </a:schemeClr>
              </a:solidFill>
            </a:endParaRPr>
          </a:p>
        </p:txBody>
      </p:sp>
      <p:sp>
        <p:nvSpPr>
          <p:cNvPr id="52" name="CuadroTexto 51">
            <a:extLst>
              <a:ext uri="{FF2B5EF4-FFF2-40B4-BE49-F238E27FC236}">
                <a16:creationId xmlns:a16="http://schemas.microsoft.com/office/drawing/2014/main" id="{9968A3AF-6689-4691-8884-943B052A151F}"/>
              </a:ext>
            </a:extLst>
          </p:cNvPr>
          <p:cNvSpPr txBox="1"/>
          <p:nvPr/>
        </p:nvSpPr>
        <p:spPr>
          <a:xfrm>
            <a:off x="6005014" y="4476712"/>
            <a:ext cx="2674268" cy="784830"/>
          </a:xfrm>
          <a:prstGeom prst="rect">
            <a:avLst/>
          </a:prstGeom>
          <a:noFill/>
        </p:spPr>
        <p:txBody>
          <a:bodyPr wrap="square" rtlCol="0">
            <a:spAutoFit/>
          </a:bodyPr>
          <a:lstStyle/>
          <a:p>
            <a:pPr algn="just"/>
            <a:r>
              <a:rPr lang="es-CO" sz="1200" b="1" dirty="0">
                <a:solidFill>
                  <a:srgbClr val="FFC000"/>
                </a:solidFill>
              </a:rPr>
              <a:t>Riesgo de inseguridad: </a:t>
            </a:r>
            <a:r>
              <a:rPr lang="es-CO" sz="1100" dirty="0">
                <a:solidFill>
                  <a:schemeClr val="tx1">
                    <a:lumMod val="65000"/>
                    <a:lumOff val="35000"/>
                  </a:schemeClr>
                </a:solidFill>
              </a:rPr>
              <a:t>exposición a condiciones peligrosas que se puedan causar por un equipo, instalaciones locativas u objetos.</a:t>
            </a:r>
            <a:endParaRPr lang="es-CO" sz="1200" dirty="0">
              <a:solidFill>
                <a:schemeClr val="tx1">
                  <a:lumMod val="65000"/>
                  <a:lumOff val="35000"/>
                </a:schemeClr>
              </a:solidFill>
            </a:endParaRPr>
          </a:p>
        </p:txBody>
      </p:sp>
      <p:sp>
        <p:nvSpPr>
          <p:cNvPr id="53" name="CuadroTexto 52">
            <a:extLst>
              <a:ext uri="{FF2B5EF4-FFF2-40B4-BE49-F238E27FC236}">
                <a16:creationId xmlns:a16="http://schemas.microsoft.com/office/drawing/2014/main" id="{F944CE68-5698-4D8A-993A-065018A24AA6}"/>
              </a:ext>
            </a:extLst>
          </p:cNvPr>
          <p:cNvSpPr txBox="1"/>
          <p:nvPr/>
        </p:nvSpPr>
        <p:spPr>
          <a:xfrm>
            <a:off x="8924383" y="4458834"/>
            <a:ext cx="2306062" cy="969496"/>
          </a:xfrm>
          <a:prstGeom prst="rect">
            <a:avLst/>
          </a:prstGeom>
          <a:noFill/>
        </p:spPr>
        <p:txBody>
          <a:bodyPr wrap="square" rtlCol="0">
            <a:spAutoFit/>
          </a:bodyPr>
          <a:lstStyle/>
          <a:p>
            <a:pPr algn="just"/>
            <a:r>
              <a:rPr lang="es-CO" sz="1200" b="1" dirty="0">
                <a:solidFill>
                  <a:srgbClr val="FFC000"/>
                </a:solidFill>
              </a:rPr>
              <a:t>Riesgo de saneamiento ambiental: </a:t>
            </a:r>
            <a:r>
              <a:rPr lang="es-CO" sz="1100" dirty="0">
                <a:solidFill>
                  <a:schemeClr val="tx1">
                    <a:lumMod val="65000"/>
                    <a:lumOff val="35000"/>
                  </a:schemeClr>
                </a:solidFill>
              </a:rPr>
              <a:t>actividades relacionadas con el manejo de aguas residuales, manejo de residuos peligrosos, tratamiento y disposición de basuras.</a:t>
            </a:r>
            <a:endParaRPr lang="es-CO" sz="1200" dirty="0">
              <a:solidFill>
                <a:schemeClr val="tx1">
                  <a:lumMod val="65000"/>
                  <a:lumOff val="35000"/>
                </a:schemeClr>
              </a:solidFill>
            </a:endParaRPr>
          </a:p>
        </p:txBody>
      </p:sp>
    </p:spTree>
    <p:extLst>
      <p:ext uri="{BB962C8B-B14F-4D97-AF65-F5344CB8AC3E}">
        <p14:creationId xmlns:p14="http://schemas.microsoft.com/office/powerpoint/2010/main" val="4272547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E8C6D68-1046-4791-A606-14268DC4A022}"/>
              </a:ext>
            </a:extLst>
          </p:cNvPr>
          <p:cNvSpPr/>
          <p:nvPr/>
        </p:nvSpPr>
        <p:spPr>
          <a:xfrm>
            <a:off x="0" y="0"/>
            <a:ext cx="7155712" cy="1127051"/>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255FC214-3650-4A81-86F2-81434D9768F2}"/>
              </a:ext>
            </a:extLst>
          </p:cNvPr>
          <p:cNvSpPr txBox="1"/>
          <p:nvPr/>
        </p:nvSpPr>
        <p:spPr>
          <a:xfrm>
            <a:off x="659730" y="306279"/>
            <a:ext cx="5954396" cy="553998"/>
          </a:xfrm>
          <a:prstGeom prst="rect">
            <a:avLst/>
          </a:prstGeom>
          <a:noFill/>
        </p:spPr>
        <p:txBody>
          <a:bodyPr wrap="square" rtlCol="0">
            <a:spAutoFit/>
          </a:bodyPr>
          <a:lstStyle/>
          <a:p>
            <a:r>
              <a:rPr lang="es-ES" sz="3000" b="1" dirty="0">
                <a:solidFill>
                  <a:schemeClr val="bg1"/>
                </a:solidFill>
              </a:rPr>
              <a:t>Consecuencias físicas:</a:t>
            </a:r>
          </a:p>
        </p:txBody>
      </p:sp>
      <p:sp>
        <p:nvSpPr>
          <p:cNvPr id="45" name="Triángulo isósceles 44">
            <a:extLst>
              <a:ext uri="{FF2B5EF4-FFF2-40B4-BE49-F238E27FC236}">
                <a16:creationId xmlns:a16="http://schemas.microsoft.com/office/drawing/2014/main" id="{8B0A203C-9803-40A4-B1A9-3AE8E74CC229}"/>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Rectángulo 45">
            <a:extLst>
              <a:ext uri="{FF2B5EF4-FFF2-40B4-BE49-F238E27FC236}">
                <a16:creationId xmlns:a16="http://schemas.microsoft.com/office/drawing/2014/main" id="{8AF05836-BB23-4F7E-B2AF-73CDE39DF566}"/>
              </a:ext>
            </a:extLst>
          </p:cNvPr>
          <p:cNvSpPr/>
          <p:nvPr/>
        </p:nvSpPr>
        <p:spPr>
          <a:xfrm>
            <a:off x="4795281" y="6645348"/>
            <a:ext cx="7155712" cy="214867"/>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BB30DEDD-145B-4D9B-A922-ABE8FEAC469C}"/>
              </a:ext>
            </a:extLst>
          </p:cNvPr>
          <p:cNvSpPr txBox="1"/>
          <p:nvPr/>
        </p:nvSpPr>
        <p:spPr>
          <a:xfrm>
            <a:off x="2532488" y="1594068"/>
            <a:ext cx="2948576" cy="2554545"/>
          </a:xfrm>
          <a:prstGeom prst="rect">
            <a:avLst/>
          </a:prstGeom>
          <a:noFill/>
        </p:spPr>
        <p:txBody>
          <a:bodyPr wrap="square" rtlCol="0">
            <a:spAutoFit/>
          </a:bodyPr>
          <a:lstStyle/>
          <a:p>
            <a:pPr marL="285750" indent="-285750" algn="just">
              <a:buSzPct val="200000"/>
              <a:buBlip>
                <a:blip r:embed="rId3">
                  <a:extLst>
                    <a:ext uri="{96DAC541-7B7A-43D3-8B79-37D633B846F1}">
                      <asvg:svgBlip xmlns:asvg="http://schemas.microsoft.com/office/drawing/2016/SVG/main" r:embed="rId4"/>
                    </a:ext>
                  </a:extLst>
                </a:blip>
              </a:buBlip>
            </a:pPr>
            <a:r>
              <a:rPr lang="es-MX" sz="1600" b="1" dirty="0">
                <a:solidFill>
                  <a:srgbClr val="C8102C"/>
                </a:solidFill>
              </a:rPr>
              <a:t>Desajuste del del sistema nervioso autónomo</a:t>
            </a:r>
            <a:r>
              <a:rPr lang="es-MX" sz="1600" dirty="0">
                <a:solidFill>
                  <a:srgbClr val="C8102C"/>
                </a:solidFill>
              </a:rPr>
              <a:t>:  </a:t>
            </a:r>
          </a:p>
          <a:p>
            <a:pPr algn="just">
              <a:buSzPct val="141000"/>
            </a:pPr>
            <a:r>
              <a:rPr lang="es-MX" sz="1600" dirty="0">
                <a:solidFill>
                  <a:schemeClr val="tx1">
                    <a:lumMod val="65000"/>
                    <a:lumOff val="35000"/>
                  </a:schemeClr>
                </a:solidFill>
              </a:rPr>
              <a:t>Dolores en el pecho, </a:t>
            </a:r>
          </a:p>
          <a:p>
            <a:pPr algn="just">
              <a:buSzPct val="141000"/>
            </a:pPr>
            <a:r>
              <a:rPr lang="es-MX" sz="1600" dirty="0">
                <a:solidFill>
                  <a:schemeClr val="tx1">
                    <a:lumMod val="65000"/>
                    <a:lumOff val="35000"/>
                  </a:schemeClr>
                </a:solidFill>
              </a:rPr>
              <a:t>palpitaciones, Taquicardia, sudoración, sequedad bucal, sofocos, hipertensión o hipotensión, arterial, sensación de ahogo. </a:t>
            </a:r>
          </a:p>
          <a:p>
            <a:pPr algn="just">
              <a:buSzPct val="141000"/>
            </a:pPr>
            <a:r>
              <a:rPr lang="es-MX" sz="1600" dirty="0">
                <a:solidFill>
                  <a:schemeClr val="tx1">
                    <a:lumMod val="65000"/>
                    <a:lumOff val="35000"/>
                  </a:schemeClr>
                </a:solidFill>
              </a:rPr>
              <a:t> </a:t>
            </a:r>
          </a:p>
          <a:p>
            <a:pPr algn="just"/>
            <a:endParaRPr lang="es-CO" sz="1600" dirty="0">
              <a:solidFill>
                <a:schemeClr val="tx1">
                  <a:lumMod val="65000"/>
                  <a:lumOff val="35000"/>
                </a:schemeClr>
              </a:solidFill>
            </a:endParaRPr>
          </a:p>
        </p:txBody>
      </p:sp>
      <p:sp>
        <p:nvSpPr>
          <p:cNvPr id="9" name="CuadroTexto 8">
            <a:extLst>
              <a:ext uri="{FF2B5EF4-FFF2-40B4-BE49-F238E27FC236}">
                <a16:creationId xmlns:a16="http://schemas.microsoft.com/office/drawing/2014/main" id="{7FA9A459-D690-4223-85A0-1CD6A6C39DEA}"/>
              </a:ext>
            </a:extLst>
          </p:cNvPr>
          <p:cNvSpPr txBox="1"/>
          <p:nvPr/>
        </p:nvSpPr>
        <p:spPr>
          <a:xfrm>
            <a:off x="7133543" y="4457294"/>
            <a:ext cx="2598297" cy="1569660"/>
          </a:xfrm>
          <a:prstGeom prst="rect">
            <a:avLst/>
          </a:prstGeom>
          <a:noFill/>
        </p:spPr>
        <p:txBody>
          <a:bodyPr wrap="square" rtlCol="0">
            <a:spAutoFit/>
          </a:bodyPr>
          <a:lstStyle/>
          <a:p>
            <a:pPr marL="285750" indent="-285750" algn="just">
              <a:buSzPct val="200000"/>
              <a:buBlip>
                <a:blip r:embed="rId3">
                  <a:extLst>
                    <a:ext uri="{96DAC541-7B7A-43D3-8B79-37D633B846F1}">
                      <asvg:svgBlip xmlns:asvg="http://schemas.microsoft.com/office/drawing/2016/SVG/main" r:embed="rId4"/>
                    </a:ext>
                  </a:extLst>
                </a:blip>
              </a:buBlip>
            </a:pPr>
            <a:r>
              <a:rPr lang="es-MX" sz="1600" b="1" dirty="0">
                <a:solidFill>
                  <a:srgbClr val="C8102C"/>
                </a:solidFill>
              </a:rPr>
              <a:t>Desgaste físico:  </a:t>
            </a:r>
          </a:p>
          <a:p>
            <a:pPr algn="just">
              <a:buSzPct val="141000"/>
            </a:pPr>
            <a:r>
              <a:rPr lang="es-MX" sz="1600" dirty="0">
                <a:solidFill>
                  <a:schemeClr val="tx1">
                    <a:lumMod val="65000"/>
                    <a:lumOff val="35000"/>
                  </a:schemeClr>
                </a:solidFill>
              </a:rPr>
              <a:t>Dolores de espalda, cervicales, dorsales y lumbares.</a:t>
            </a:r>
          </a:p>
          <a:p>
            <a:pPr algn="just">
              <a:buSzPct val="141000"/>
            </a:pPr>
            <a:r>
              <a:rPr lang="es-MX" sz="1600" dirty="0">
                <a:solidFill>
                  <a:schemeClr val="tx1">
                    <a:lumMod val="65000"/>
                    <a:lumOff val="35000"/>
                  </a:schemeClr>
                </a:solidFill>
              </a:rPr>
              <a:t>Dolores musculares y fibromialgia.</a:t>
            </a:r>
            <a:endParaRPr lang="es-CO" sz="1600" dirty="0">
              <a:solidFill>
                <a:schemeClr val="tx1">
                  <a:lumMod val="65000"/>
                  <a:lumOff val="35000"/>
                </a:schemeClr>
              </a:solidFill>
            </a:endParaRPr>
          </a:p>
        </p:txBody>
      </p:sp>
      <p:sp>
        <p:nvSpPr>
          <p:cNvPr id="10" name="CuadroTexto 9">
            <a:extLst>
              <a:ext uri="{FF2B5EF4-FFF2-40B4-BE49-F238E27FC236}">
                <a16:creationId xmlns:a16="http://schemas.microsoft.com/office/drawing/2014/main" id="{48F570C6-7395-48E2-88F3-6629C6410569}"/>
              </a:ext>
            </a:extLst>
          </p:cNvPr>
          <p:cNvSpPr txBox="1"/>
          <p:nvPr/>
        </p:nvSpPr>
        <p:spPr>
          <a:xfrm>
            <a:off x="7080378" y="1649054"/>
            <a:ext cx="2598297" cy="1815882"/>
          </a:xfrm>
          <a:prstGeom prst="rect">
            <a:avLst/>
          </a:prstGeom>
          <a:noFill/>
        </p:spPr>
        <p:txBody>
          <a:bodyPr wrap="square" rtlCol="0">
            <a:spAutoFit/>
          </a:bodyPr>
          <a:lstStyle/>
          <a:p>
            <a:pPr marL="285750" indent="-285750" algn="just">
              <a:buSzPct val="200000"/>
              <a:buBlip>
                <a:blip r:embed="rId3">
                  <a:extLst>
                    <a:ext uri="{96DAC541-7B7A-43D3-8B79-37D633B846F1}">
                      <asvg:svgBlip xmlns:asvg="http://schemas.microsoft.com/office/drawing/2016/SVG/main" r:embed="rId4"/>
                    </a:ext>
                  </a:extLst>
                </a:blip>
              </a:buBlip>
            </a:pPr>
            <a:r>
              <a:rPr lang="es-MX" sz="1600" b="1" dirty="0">
                <a:solidFill>
                  <a:srgbClr val="C8102C"/>
                </a:solidFill>
              </a:rPr>
              <a:t>Problemas gastrointestinales</a:t>
            </a:r>
            <a:r>
              <a:rPr lang="es-MX" sz="1600" dirty="0">
                <a:solidFill>
                  <a:srgbClr val="C8102C"/>
                </a:solidFill>
              </a:rPr>
              <a:t>:  </a:t>
            </a:r>
          </a:p>
          <a:p>
            <a:pPr algn="just">
              <a:buSzPct val="141000"/>
            </a:pPr>
            <a:r>
              <a:rPr lang="es-MX" sz="1600" dirty="0">
                <a:solidFill>
                  <a:schemeClr val="tx1">
                    <a:lumMod val="65000"/>
                    <a:lumOff val="35000"/>
                  </a:schemeClr>
                </a:solidFill>
              </a:rPr>
              <a:t>Dolores de estómago, nauseas, vómitos, diarreas, falta de apetito.</a:t>
            </a:r>
          </a:p>
          <a:p>
            <a:pPr marL="285750" indent="-285750" algn="just">
              <a:buSzPct val="141000"/>
              <a:buBlip>
                <a:blip r:embed="rId3">
                  <a:extLst>
                    <a:ext uri="{96DAC541-7B7A-43D3-8B79-37D633B846F1}">
                      <asvg:svgBlip xmlns:asvg="http://schemas.microsoft.com/office/drawing/2016/SVG/main" r:embed="rId4"/>
                    </a:ext>
                  </a:extLst>
                </a:blip>
              </a:buBlip>
            </a:pPr>
            <a:endParaRPr lang="es-MX" sz="1600" dirty="0">
              <a:solidFill>
                <a:schemeClr val="tx1">
                  <a:lumMod val="65000"/>
                  <a:lumOff val="35000"/>
                </a:schemeClr>
              </a:solidFill>
            </a:endParaRPr>
          </a:p>
          <a:p>
            <a:pPr algn="just"/>
            <a:endParaRPr lang="es-CO" sz="1600" dirty="0">
              <a:solidFill>
                <a:schemeClr val="tx1">
                  <a:lumMod val="65000"/>
                  <a:lumOff val="35000"/>
                </a:schemeClr>
              </a:solidFill>
            </a:endParaRPr>
          </a:p>
        </p:txBody>
      </p:sp>
      <p:sp>
        <p:nvSpPr>
          <p:cNvPr id="11" name="CuadroTexto 10">
            <a:extLst>
              <a:ext uri="{FF2B5EF4-FFF2-40B4-BE49-F238E27FC236}">
                <a16:creationId xmlns:a16="http://schemas.microsoft.com/office/drawing/2014/main" id="{4F2B1240-511D-47EE-9567-414C2AC07E26}"/>
              </a:ext>
            </a:extLst>
          </p:cNvPr>
          <p:cNvSpPr txBox="1"/>
          <p:nvPr/>
        </p:nvSpPr>
        <p:spPr>
          <a:xfrm>
            <a:off x="2532488" y="4466648"/>
            <a:ext cx="2766443" cy="1323439"/>
          </a:xfrm>
          <a:prstGeom prst="rect">
            <a:avLst/>
          </a:prstGeom>
          <a:noFill/>
        </p:spPr>
        <p:txBody>
          <a:bodyPr wrap="square" rtlCol="0">
            <a:spAutoFit/>
          </a:bodyPr>
          <a:lstStyle/>
          <a:p>
            <a:pPr marL="285750" indent="-285750" algn="just">
              <a:buSzPct val="200000"/>
              <a:buBlip>
                <a:blip r:embed="rId3">
                  <a:extLst>
                    <a:ext uri="{96DAC541-7B7A-43D3-8B79-37D633B846F1}">
                      <asvg:svgBlip xmlns:asvg="http://schemas.microsoft.com/office/drawing/2016/SVG/main" r:embed="rId4"/>
                    </a:ext>
                  </a:extLst>
                </a:blip>
              </a:buBlip>
            </a:pPr>
            <a:r>
              <a:rPr lang="es-MX" sz="1600" b="1" dirty="0">
                <a:solidFill>
                  <a:srgbClr val="C8102C"/>
                </a:solidFill>
              </a:rPr>
              <a:t>Agotamiento</a:t>
            </a:r>
            <a:r>
              <a:rPr lang="es-MX" sz="1600" dirty="0">
                <a:solidFill>
                  <a:srgbClr val="C8102C"/>
                </a:solidFill>
              </a:rPr>
              <a:t>: </a:t>
            </a:r>
          </a:p>
          <a:p>
            <a:pPr algn="just">
              <a:buSzPct val="141000"/>
            </a:pPr>
            <a:r>
              <a:rPr lang="es-MX" sz="1600" dirty="0">
                <a:solidFill>
                  <a:schemeClr val="tx1">
                    <a:lumMod val="65000"/>
                    <a:lumOff val="35000"/>
                  </a:schemeClr>
                </a:solidFill>
              </a:rPr>
              <a:t> Fática crónica, flojedad en las piernas, debilidad general,  templares, desmayos, problemas de sueño.</a:t>
            </a:r>
            <a:endParaRPr lang="es-CO" sz="1600" dirty="0">
              <a:solidFill>
                <a:schemeClr val="tx1">
                  <a:lumMod val="65000"/>
                  <a:lumOff val="35000"/>
                </a:schemeClr>
              </a:solidFill>
            </a:endParaRPr>
          </a:p>
        </p:txBody>
      </p:sp>
      <p:sp>
        <p:nvSpPr>
          <p:cNvPr id="4" name="Triángulo isósceles 3">
            <a:extLst>
              <a:ext uri="{FF2B5EF4-FFF2-40B4-BE49-F238E27FC236}">
                <a16:creationId xmlns:a16="http://schemas.microsoft.com/office/drawing/2014/main" id="{152273D6-65AA-40E5-A666-AEA63E46A9B9}"/>
              </a:ext>
            </a:extLst>
          </p:cNvPr>
          <p:cNvSpPr/>
          <p:nvPr/>
        </p:nvSpPr>
        <p:spPr>
          <a:xfrm rot="5400000">
            <a:off x="1916825" y="2287506"/>
            <a:ext cx="360000" cy="360000"/>
          </a:xfrm>
          <a:prstGeom prst="triangle">
            <a:avLst/>
          </a:prstGeom>
          <a:solidFill>
            <a:srgbClr val="C810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Triángulo isósceles 12">
            <a:extLst>
              <a:ext uri="{FF2B5EF4-FFF2-40B4-BE49-F238E27FC236}">
                <a16:creationId xmlns:a16="http://schemas.microsoft.com/office/drawing/2014/main" id="{3BCF2E17-B972-4A25-8559-052EDF765E75}"/>
              </a:ext>
            </a:extLst>
          </p:cNvPr>
          <p:cNvSpPr/>
          <p:nvPr/>
        </p:nvSpPr>
        <p:spPr>
          <a:xfrm rot="5400000">
            <a:off x="1980771" y="4572500"/>
            <a:ext cx="360000" cy="360000"/>
          </a:xfrm>
          <a:prstGeom prst="triangle">
            <a:avLst/>
          </a:prstGeom>
          <a:solidFill>
            <a:srgbClr val="C810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Triángulo isósceles 13">
            <a:extLst>
              <a:ext uri="{FF2B5EF4-FFF2-40B4-BE49-F238E27FC236}">
                <a16:creationId xmlns:a16="http://schemas.microsoft.com/office/drawing/2014/main" id="{585709AD-3609-4578-80A6-D4DF17E94397}"/>
              </a:ext>
            </a:extLst>
          </p:cNvPr>
          <p:cNvSpPr/>
          <p:nvPr/>
        </p:nvSpPr>
        <p:spPr>
          <a:xfrm rot="5400000">
            <a:off x="6710938" y="2154463"/>
            <a:ext cx="360000" cy="360000"/>
          </a:xfrm>
          <a:prstGeom prst="triangle">
            <a:avLst/>
          </a:prstGeom>
          <a:solidFill>
            <a:srgbClr val="C810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Triángulo isósceles 14">
            <a:extLst>
              <a:ext uri="{FF2B5EF4-FFF2-40B4-BE49-F238E27FC236}">
                <a16:creationId xmlns:a16="http://schemas.microsoft.com/office/drawing/2014/main" id="{BD5F9773-C506-4978-B896-C9B832EBA1D9}"/>
              </a:ext>
            </a:extLst>
          </p:cNvPr>
          <p:cNvSpPr/>
          <p:nvPr/>
        </p:nvSpPr>
        <p:spPr>
          <a:xfrm rot="5400000">
            <a:off x="6720378" y="4631162"/>
            <a:ext cx="360000" cy="360000"/>
          </a:xfrm>
          <a:prstGeom prst="triangle">
            <a:avLst/>
          </a:prstGeom>
          <a:solidFill>
            <a:srgbClr val="C810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85823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A5EB0B0-48A0-47C2-BA0B-02223927556E}"/>
              </a:ext>
            </a:extLst>
          </p:cNvPr>
          <p:cNvSpPr/>
          <p:nvPr/>
        </p:nvSpPr>
        <p:spPr>
          <a:xfrm>
            <a:off x="0" y="-19050"/>
            <a:ext cx="12192000" cy="1029143"/>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6" name="Triángulo isósceles 5">
            <a:extLst>
              <a:ext uri="{FF2B5EF4-FFF2-40B4-BE49-F238E27FC236}">
                <a16:creationId xmlns:a16="http://schemas.microsoft.com/office/drawing/2014/main" id="{EF7DC636-914E-4D82-B117-F059382219DB}"/>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Triángulo isósceles 6">
            <a:extLst>
              <a:ext uri="{FF2B5EF4-FFF2-40B4-BE49-F238E27FC236}">
                <a16:creationId xmlns:a16="http://schemas.microsoft.com/office/drawing/2014/main" id="{78E21484-0EB8-41A3-9A5B-4303197CBA41}"/>
              </a:ext>
            </a:extLst>
          </p:cNvPr>
          <p:cNvSpPr/>
          <p:nvPr/>
        </p:nvSpPr>
        <p:spPr>
          <a:xfrm>
            <a:off x="12067953" y="-19050"/>
            <a:ext cx="113414"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618B4FAA-A1FA-4603-9F6B-A877C96F6BD6}"/>
              </a:ext>
            </a:extLst>
          </p:cNvPr>
          <p:cNvSpPr txBox="1"/>
          <p:nvPr/>
        </p:nvSpPr>
        <p:spPr>
          <a:xfrm>
            <a:off x="484504" y="338455"/>
            <a:ext cx="5954396" cy="553998"/>
          </a:xfrm>
          <a:prstGeom prst="rect">
            <a:avLst/>
          </a:prstGeom>
          <a:noFill/>
        </p:spPr>
        <p:txBody>
          <a:bodyPr wrap="square" rtlCol="0">
            <a:spAutoFit/>
          </a:bodyPr>
          <a:lstStyle/>
          <a:p>
            <a:r>
              <a:rPr lang="es-ES" sz="3000" b="1" dirty="0">
                <a:solidFill>
                  <a:schemeClr val="bg1"/>
                </a:solidFill>
              </a:rPr>
              <a:t>Medidas sancionatorias</a:t>
            </a:r>
          </a:p>
        </p:txBody>
      </p:sp>
      <p:sp>
        <p:nvSpPr>
          <p:cNvPr id="10" name="Rectangle 2">
            <a:extLst>
              <a:ext uri="{FF2B5EF4-FFF2-40B4-BE49-F238E27FC236}">
                <a16:creationId xmlns:a16="http://schemas.microsoft.com/office/drawing/2014/main" id="{9D1C62F2-64B7-4B5A-B17B-1B6199A62090}"/>
              </a:ext>
            </a:extLst>
          </p:cNvPr>
          <p:cNvSpPr txBox="1">
            <a:spLocks noChangeArrowheads="1"/>
          </p:cNvSpPr>
          <p:nvPr/>
        </p:nvSpPr>
        <p:spPr>
          <a:xfrm>
            <a:off x="2800210" y="1793335"/>
            <a:ext cx="6511719" cy="719569"/>
          </a:xfrm>
          <a:prstGeom prst="rect">
            <a:avLst/>
          </a:prstGeom>
        </p:spPr>
        <p:txBody>
          <a:bodyPr vert="horz" lIns="107287" tIns="53643" rIns="107287" bIns="53643"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SzPct val="120000"/>
              <a:buBlip>
                <a:blip r:embed="rId2">
                  <a:extLst>
                    <a:ext uri="{96DAC541-7B7A-43D3-8B79-37D633B846F1}">
                      <asvg:svgBlip xmlns:asvg="http://schemas.microsoft.com/office/drawing/2016/SVG/main" r:embed="rId3"/>
                    </a:ext>
                  </a:extLst>
                </a:blip>
              </a:buBlip>
            </a:pPr>
            <a:r>
              <a:rPr lang="es-CO" sz="1800" dirty="0">
                <a:solidFill>
                  <a:schemeClr val="tx1">
                    <a:lumMod val="65000"/>
                    <a:lumOff val="35000"/>
                  </a:schemeClr>
                </a:solidFill>
              </a:rPr>
              <a:t> Falta disciplinaria gravísima en el Código Disciplinario Único, cuando su autor sea un servidor público.</a:t>
            </a:r>
          </a:p>
        </p:txBody>
      </p:sp>
      <p:sp>
        <p:nvSpPr>
          <p:cNvPr id="12" name="Rectangle 2">
            <a:extLst>
              <a:ext uri="{FF2B5EF4-FFF2-40B4-BE49-F238E27FC236}">
                <a16:creationId xmlns:a16="http://schemas.microsoft.com/office/drawing/2014/main" id="{08779E90-CEDA-4C8F-8CA2-E251459E9A3A}"/>
              </a:ext>
            </a:extLst>
          </p:cNvPr>
          <p:cNvSpPr txBox="1">
            <a:spLocks noChangeArrowheads="1"/>
          </p:cNvSpPr>
          <p:nvPr/>
        </p:nvSpPr>
        <p:spPr>
          <a:xfrm>
            <a:off x="2800210" y="2690443"/>
            <a:ext cx="6511719" cy="719569"/>
          </a:xfrm>
          <a:prstGeom prst="rect">
            <a:avLst/>
          </a:prstGeom>
        </p:spPr>
        <p:txBody>
          <a:bodyPr vert="horz" lIns="107287" tIns="53643" rIns="107287" bIns="53643"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SzPct val="120000"/>
              <a:buBlip>
                <a:blip r:embed="rId2">
                  <a:extLst>
                    <a:ext uri="{96DAC541-7B7A-43D3-8B79-37D633B846F1}">
                      <asvg:svgBlip xmlns:asvg="http://schemas.microsoft.com/office/drawing/2016/SVG/main" r:embed="rId3"/>
                    </a:ext>
                  </a:extLst>
                </a:blip>
              </a:buBlip>
            </a:pPr>
            <a:r>
              <a:rPr lang="es-CO" sz="1800" dirty="0">
                <a:solidFill>
                  <a:schemeClr val="tx1">
                    <a:lumMod val="65000"/>
                    <a:lumOff val="35000"/>
                  </a:schemeClr>
                </a:solidFill>
              </a:rPr>
              <a:t> Multa entre dos y diez salarios mínimos para la persona que lo haga y el empleador que lo tolere. </a:t>
            </a:r>
          </a:p>
        </p:txBody>
      </p:sp>
      <p:sp>
        <p:nvSpPr>
          <p:cNvPr id="13" name="Rectangle 2">
            <a:extLst>
              <a:ext uri="{FF2B5EF4-FFF2-40B4-BE49-F238E27FC236}">
                <a16:creationId xmlns:a16="http://schemas.microsoft.com/office/drawing/2014/main" id="{34D8783C-687D-4E3F-B011-63643AD16B80}"/>
              </a:ext>
            </a:extLst>
          </p:cNvPr>
          <p:cNvSpPr txBox="1">
            <a:spLocks noChangeArrowheads="1"/>
          </p:cNvSpPr>
          <p:nvPr/>
        </p:nvSpPr>
        <p:spPr>
          <a:xfrm>
            <a:off x="2766796" y="3606201"/>
            <a:ext cx="6511719" cy="1029143"/>
          </a:xfrm>
          <a:prstGeom prst="rect">
            <a:avLst/>
          </a:prstGeom>
        </p:spPr>
        <p:txBody>
          <a:bodyPr vert="horz" lIns="107287" tIns="53643" rIns="107287" bIns="53643"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SzPct val="120000"/>
              <a:buBlip>
                <a:blip r:embed="rId2">
                  <a:extLst>
                    <a:ext uri="{96DAC541-7B7A-43D3-8B79-37D633B846F1}">
                      <asvg:svgBlip xmlns:asvg="http://schemas.microsoft.com/office/drawing/2016/SVG/main" r:embed="rId3"/>
                    </a:ext>
                  </a:extLst>
                </a:blip>
              </a:buBlip>
            </a:pPr>
            <a:r>
              <a:rPr lang="es-ES" sz="1800" dirty="0">
                <a:solidFill>
                  <a:schemeClr val="tx1">
                    <a:lumMod val="65000"/>
                    <a:lumOff val="35000"/>
                  </a:schemeClr>
                </a:solidFill>
              </a:rPr>
              <a:t> Si el acoso generó un perjuicio al bienestar físico del trabajador, el empleador debe pagar el 50% de los costos de tratamiento a las empresas prestadoras de salud o de riesgos profesionales. </a:t>
            </a:r>
          </a:p>
        </p:txBody>
      </p:sp>
      <p:sp>
        <p:nvSpPr>
          <p:cNvPr id="14" name="Rectangle 2">
            <a:extLst>
              <a:ext uri="{FF2B5EF4-FFF2-40B4-BE49-F238E27FC236}">
                <a16:creationId xmlns:a16="http://schemas.microsoft.com/office/drawing/2014/main" id="{0418C661-FB40-4BC8-B11C-9888ABE78878}"/>
              </a:ext>
            </a:extLst>
          </p:cNvPr>
          <p:cNvSpPr txBox="1">
            <a:spLocks noChangeArrowheads="1"/>
          </p:cNvSpPr>
          <p:nvPr/>
        </p:nvSpPr>
        <p:spPr>
          <a:xfrm>
            <a:off x="2749799" y="4782000"/>
            <a:ext cx="6511719" cy="1029143"/>
          </a:xfrm>
          <a:prstGeom prst="rect">
            <a:avLst/>
          </a:prstGeom>
        </p:spPr>
        <p:txBody>
          <a:bodyPr vert="horz" lIns="107287" tIns="53643" rIns="107287" bIns="53643"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SzPct val="120000"/>
              <a:buBlip>
                <a:blip r:embed="rId2">
                  <a:extLst>
                    <a:ext uri="{96DAC541-7B7A-43D3-8B79-37D633B846F1}">
                      <asvg:svgBlip xmlns:asvg="http://schemas.microsoft.com/office/drawing/2016/SVG/main" r:embed="rId3"/>
                    </a:ext>
                  </a:extLst>
                </a:blip>
              </a:buBlip>
            </a:pPr>
            <a:r>
              <a:rPr lang="es-ES" sz="1800" dirty="0">
                <a:solidFill>
                  <a:schemeClr val="tx1">
                    <a:lumMod val="65000"/>
                    <a:lumOff val="35000"/>
                  </a:schemeClr>
                </a:solidFill>
              </a:rPr>
              <a:t> Terminación con justa causa o no renovación del contrato de trabajo al subalterno o compañero autor del acoso, en caso de ser funcionario público se configura la Falta Gravísima del Código Disciplinario único.</a:t>
            </a:r>
          </a:p>
        </p:txBody>
      </p:sp>
      <p:sp>
        <p:nvSpPr>
          <p:cNvPr id="15" name="Triángulo isósceles 14">
            <a:extLst>
              <a:ext uri="{FF2B5EF4-FFF2-40B4-BE49-F238E27FC236}">
                <a16:creationId xmlns:a16="http://schemas.microsoft.com/office/drawing/2014/main" id="{1D21E294-5CF7-4235-A3F3-E047A6A31F24}"/>
              </a:ext>
            </a:extLst>
          </p:cNvPr>
          <p:cNvSpPr/>
          <p:nvPr/>
        </p:nvSpPr>
        <p:spPr>
          <a:xfrm rot="5400000">
            <a:off x="2372520" y="1927506"/>
            <a:ext cx="360000" cy="360000"/>
          </a:xfrm>
          <a:prstGeom prst="triangle">
            <a:avLst/>
          </a:prstGeom>
          <a:solidFill>
            <a:srgbClr val="C810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Triángulo isósceles 15">
            <a:extLst>
              <a:ext uri="{FF2B5EF4-FFF2-40B4-BE49-F238E27FC236}">
                <a16:creationId xmlns:a16="http://schemas.microsoft.com/office/drawing/2014/main" id="{E24663D8-17AC-4027-A2C0-C642DBE04D6C}"/>
              </a:ext>
            </a:extLst>
          </p:cNvPr>
          <p:cNvSpPr/>
          <p:nvPr/>
        </p:nvSpPr>
        <p:spPr>
          <a:xfrm rot="5400000">
            <a:off x="2372520" y="2870227"/>
            <a:ext cx="360000" cy="360000"/>
          </a:xfrm>
          <a:prstGeom prst="triangle">
            <a:avLst/>
          </a:prstGeom>
          <a:solidFill>
            <a:srgbClr val="C810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Triángulo isósceles 16">
            <a:extLst>
              <a:ext uri="{FF2B5EF4-FFF2-40B4-BE49-F238E27FC236}">
                <a16:creationId xmlns:a16="http://schemas.microsoft.com/office/drawing/2014/main" id="{AF129415-71F2-4D02-9CEB-87C50C70FB31}"/>
              </a:ext>
            </a:extLst>
          </p:cNvPr>
          <p:cNvSpPr/>
          <p:nvPr/>
        </p:nvSpPr>
        <p:spPr>
          <a:xfrm rot="5400000">
            <a:off x="2372520" y="3812948"/>
            <a:ext cx="360000" cy="360000"/>
          </a:xfrm>
          <a:prstGeom prst="triangle">
            <a:avLst/>
          </a:prstGeom>
          <a:solidFill>
            <a:srgbClr val="C810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Triángulo isósceles 17">
            <a:extLst>
              <a:ext uri="{FF2B5EF4-FFF2-40B4-BE49-F238E27FC236}">
                <a16:creationId xmlns:a16="http://schemas.microsoft.com/office/drawing/2014/main" id="{A1486B8D-BB19-4C87-92CD-68D8A091F27E}"/>
              </a:ext>
            </a:extLst>
          </p:cNvPr>
          <p:cNvSpPr/>
          <p:nvPr/>
        </p:nvSpPr>
        <p:spPr>
          <a:xfrm rot="5400000">
            <a:off x="2440210" y="5038065"/>
            <a:ext cx="360000" cy="360000"/>
          </a:xfrm>
          <a:prstGeom prst="triangle">
            <a:avLst/>
          </a:prstGeom>
          <a:solidFill>
            <a:srgbClr val="C810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4720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990FB34-4E2E-49B7-856D-CDCF9E6553F7}"/>
              </a:ext>
            </a:extLst>
          </p:cNvPr>
          <p:cNvSpPr/>
          <p:nvPr/>
        </p:nvSpPr>
        <p:spPr>
          <a:xfrm>
            <a:off x="484504" y="338455"/>
            <a:ext cx="5584488" cy="900449"/>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 name="Conector recto 4">
            <a:extLst>
              <a:ext uri="{FF2B5EF4-FFF2-40B4-BE49-F238E27FC236}">
                <a16:creationId xmlns:a16="http://schemas.microsoft.com/office/drawing/2014/main" id="{2D9F6D70-1D28-4144-BA37-F065636A1FE4}"/>
              </a:ext>
            </a:extLst>
          </p:cNvPr>
          <p:cNvCxnSpPr/>
          <p:nvPr/>
        </p:nvCxnSpPr>
        <p:spPr>
          <a:xfrm>
            <a:off x="6271011" y="1624590"/>
            <a:ext cx="0" cy="4484077"/>
          </a:xfrm>
          <a:prstGeom prst="line">
            <a:avLst/>
          </a:prstGeom>
          <a:ln w="38100">
            <a:solidFill>
              <a:srgbClr val="F1B63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DBB8FD58-0A4B-4565-8978-D51B9A15E06E}"/>
              </a:ext>
            </a:extLst>
          </p:cNvPr>
          <p:cNvSpPr txBox="1"/>
          <p:nvPr/>
        </p:nvSpPr>
        <p:spPr>
          <a:xfrm>
            <a:off x="590831" y="407907"/>
            <a:ext cx="5478162" cy="830997"/>
          </a:xfrm>
          <a:prstGeom prst="rect">
            <a:avLst/>
          </a:prstGeom>
          <a:noFill/>
        </p:spPr>
        <p:txBody>
          <a:bodyPr wrap="square" rtlCol="0">
            <a:spAutoFit/>
          </a:bodyPr>
          <a:lstStyle/>
          <a:p>
            <a:r>
              <a:rPr lang="es-ES" sz="2400" b="1" dirty="0">
                <a:solidFill>
                  <a:schemeClr val="bg1"/>
                </a:solidFill>
              </a:rPr>
              <a:t>¿Dentro de una empresa a quiénes aplica la ley 1010?</a:t>
            </a:r>
          </a:p>
        </p:txBody>
      </p:sp>
      <p:sp>
        <p:nvSpPr>
          <p:cNvPr id="9" name="CuadroTexto 8">
            <a:extLst>
              <a:ext uri="{FF2B5EF4-FFF2-40B4-BE49-F238E27FC236}">
                <a16:creationId xmlns:a16="http://schemas.microsoft.com/office/drawing/2014/main" id="{D8E50C4A-E77B-4C53-9651-6B1C112B6AD1}"/>
              </a:ext>
            </a:extLst>
          </p:cNvPr>
          <p:cNvSpPr txBox="1"/>
          <p:nvPr/>
        </p:nvSpPr>
        <p:spPr>
          <a:xfrm>
            <a:off x="1186510" y="2735954"/>
            <a:ext cx="4443200" cy="1815882"/>
          </a:xfrm>
          <a:prstGeom prst="rect">
            <a:avLst/>
          </a:prstGeom>
          <a:noFill/>
        </p:spPr>
        <p:txBody>
          <a:bodyPr wrap="square" rtlCol="0">
            <a:spAutoFit/>
          </a:bodyPr>
          <a:lstStyle/>
          <a:p>
            <a:pPr marL="285750" lvl="0" indent="-285750">
              <a:buClr>
                <a:srgbClr val="F1B633"/>
              </a:buClr>
              <a:buFont typeface="Courier New" panose="02070309020205020404" pitchFamily="49" charset="0"/>
              <a:buChar char="o"/>
            </a:pPr>
            <a:r>
              <a:rPr lang="es-CO" sz="1600" dirty="0">
                <a:solidFill>
                  <a:schemeClr val="tx2">
                    <a:lumMod val="25000"/>
                  </a:schemeClr>
                </a:solidFill>
              </a:rPr>
              <a:t>Trabajadores con contrato a término fijo</a:t>
            </a:r>
          </a:p>
          <a:p>
            <a:pPr marL="285750" lvl="0" indent="-285750">
              <a:buClr>
                <a:srgbClr val="F1B633"/>
              </a:buClr>
              <a:buFont typeface="Courier New" panose="02070309020205020404" pitchFamily="49" charset="0"/>
              <a:buChar char="o"/>
            </a:pPr>
            <a:endParaRPr lang="es-CO" sz="1600" dirty="0">
              <a:solidFill>
                <a:schemeClr val="tx2">
                  <a:lumMod val="25000"/>
                </a:schemeClr>
              </a:solidFill>
            </a:endParaRPr>
          </a:p>
          <a:p>
            <a:pPr marL="285750" lvl="0" indent="-285750">
              <a:buClr>
                <a:srgbClr val="F1B633"/>
              </a:buClr>
              <a:buFont typeface="Courier New" panose="02070309020205020404" pitchFamily="49" charset="0"/>
              <a:buChar char="o"/>
            </a:pPr>
            <a:r>
              <a:rPr lang="es-CO" sz="1600" dirty="0">
                <a:solidFill>
                  <a:schemeClr val="tx2">
                    <a:lumMod val="25000"/>
                  </a:schemeClr>
                </a:solidFill>
              </a:rPr>
              <a:t>Trabajadores con contrato a término indefinido</a:t>
            </a:r>
          </a:p>
          <a:p>
            <a:pPr marL="285750" lvl="0" indent="-285750">
              <a:buClr>
                <a:srgbClr val="F1B633"/>
              </a:buClr>
              <a:buFont typeface="Courier New" panose="02070309020205020404" pitchFamily="49" charset="0"/>
              <a:buChar char="o"/>
            </a:pPr>
            <a:endParaRPr lang="es-CO" sz="1600" dirty="0">
              <a:solidFill>
                <a:schemeClr val="tx2">
                  <a:lumMod val="25000"/>
                </a:schemeClr>
              </a:solidFill>
            </a:endParaRPr>
          </a:p>
          <a:p>
            <a:pPr marL="285750" lvl="0" indent="-285750">
              <a:buClr>
                <a:srgbClr val="F1B633"/>
              </a:buClr>
              <a:buFont typeface="Courier New" panose="02070309020205020404" pitchFamily="49" charset="0"/>
              <a:buChar char="o"/>
            </a:pPr>
            <a:r>
              <a:rPr lang="es-CO" sz="1600" dirty="0">
                <a:solidFill>
                  <a:schemeClr val="tx2">
                    <a:lumMod val="25000"/>
                  </a:schemeClr>
                </a:solidFill>
              </a:rPr>
              <a:t>Trabajadores de confianza</a:t>
            </a:r>
          </a:p>
          <a:p>
            <a:pPr marL="285750" lvl="0" indent="-285750">
              <a:buClr>
                <a:srgbClr val="F1B633"/>
              </a:buClr>
              <a:buFont typeface="Courier New" panose="02070309020205020404" pitchFamily="49" charset="0"/>
              <a:buChar char="o"/>
            </a:pPr>
            <a:endParaRPr lang="es-CO" sz="1600" dirty="0">
              <a:solidFill>
                <a:schemeClr val="tx2">
                  <a:lumMod val="25000"/>
                </a:schemeClr>
              </a:solidFill>
            </a:endParaRPr>
          </a:p>
          <a:p>
            <a:pPr marL="285750" lvl="0" indent="-285750">
              <a:buClr>
                <a:srgbClr val="F1B633"/>
              </a:buClr>
              <a:buFont typeface="Courier New" panose="02070309020205020404" pitchFamily="49" charset="0"/>
              <a:buChar char="o"/>
            </a:pPr>
            <a:r>
              <a:rPr lang="es-CO" sz="1600" dirty="0">
                <a:solidFill>
                  <a:schemeClr val="tx2">
                    <a:lumMod val="25000"/>
                  </a:schemeClr>
                </a:solidFill>
              </a:rPr>
              <a:t>Trabajadores de contrato de obra o labor</a:t>
            </a:r>
          </a:p>
        </p:txBody>
      </p:sp>
      <p:sp>
        <p:nvSpPr>
          <p:cNvPr id="11" name="CuadroTexto 10">
            <a:extLst>
              <a:ext uri="{FF2B5EF4-FFF2-40B4-BE49-F238E27FC236}">
                <a16:creationId xmlns:a16="http://schemas.microsoft.com/office/drawing/2014/main" id="{E67711F7-19B6-41A3-AFD3-64A6CE2B5784}"/>
              </a:ext>
            </a:extLst>
          </p:cNvPr>
          <p:cNvSpPr txBox="1"/>
          <p:nvPr/>
        </p:nvSpPr>
        <p:spPr>
          <a:xfrm>
            <a:off x="2847456" y="1240285"/>
            <a:ext cx="1246941" cy="1446550"/>
          </a:xfrm>
          <a:prstGeom prst="rect">
            <a:avLst/>
          </a:prstGeom>
          <a:noFill/>
        </p:spPr>
        <p:txBody>
          <a:bodyPr wrap="square" rtlCol="0">
            <a:spAutoFit/>
          </a:bodyPr>
          <a:lstStyle/>
          <a:p>
            <a:r>
              <a:rPr lang="es-CO" sz="8800" b="1" dirty="0">
                <a:solidFill>
                  <a:srgbClr val="C8102C"/>
                </a:solidFill>
                <a:latin typeface="Tw Cen MT" panose="020B0602020104020603" pitchFamily="34" charset="0"/>
              </a:rPr>
              <a:t>SI</a:t>
            </a:r>
            <a:endParaRPr lang="es-CO" sz="9600" b="1" dirty="0">
              <a:solidFill>
                <a:srgbClr val="C8102C"/>
              </a:solidFill>
              <a:latin typeface="Tw Cen MT" panose="020B0602020104020603" pitchFamily="34" charset="0"/>
            </a:endParaRPr>
          </a:p>
        </p:txBody>
      </p:sp>
      <p:sp>
        <p:nvSpPr>
          <p:cNvPr id="12" name="CuadroTexto 11">
            <a:extLst>
              <a:ext uri="{FF2B5EF4-FFF2-40B4-BE49-F238E27FC236}">
                <a16:creationId xmlns:a16="http://schemas.microsoft.com/office/drawing/2014/main" id="{297E494D-9383-4FED-946F-6DB9D30DC595}"/>
              </a:ext>
            </a:extLst>
          </p:cNvPr>
          <p:cNvSpPr txBox="1"/>
          <p:nvPr/>
        </p:nvSpPr>
        <p:spPr>
          <a:xfrm>
            <a:off x="8097605" y="1206540"/>
            <a:ext cx="1795684" cy="1446550"/>
          </a:xfrm>
          <a:prstGeom prst="rect">
            <a:avLst/>
          </a:prstGeom>
          <a:noFill/>
        </p:spPr>
        <p:txBody>
          <a:bodyPr wrap="none" rtlCol="0">
            <a:spAutoFit/>
          </a:bodyPr>
          <a:lstStyle/>
          <a:p>
            <a:r>
              <a:rPr lang="es-CO" sz="8800" b="1" dirty="0">
                <a:solidFill>
                  <a:srgbClr val="C8102C"/>
                </a:solidFill>
                <a:latin typeface="Tw Cen MT" panose="020B0602020104020603" pitchFamily="34" charset="0"/>
              </a:rPr>
              <a:t>NO</a:t>
            </a:r>
            <a:endParaRPr lang="es-CO" sz="13800" b="1" dirty="0">
              <a:solidFill>
                <a:srgbClr val="C8102C"/>
              </a:solidFill>
              <a:latin typeface="Tw Cen MT" panose="020B0602020104020603" pitchFamily="34" charset="0"/>
            </a:endParaRPr>
          </a:p>
        </p:txBody>
      </p:sp>
      <p:sp>
        <p:nvSpPr>
          <p:cNvPr id="13" name="8 CuadroTexto">
            <a:extLst>
              <a:ext uri="{FF2B5EF4-FFF2-40B4-BE49-F238E27FC236}">
                <a16:creationId xmlns:a16="http://schemas.microsoft.com/office/drawing/2014/main" id="{501C6640-74D3-469D-9069-E42EE7776232}"/>
              </a:ext>
            </a:extLst>
          </p:cNvPr>
          <p:cNvSpPr txBox="1"/>
          <p:nvPr/>
        </p:nvSpPr>
        <p:spPr>
          <a:xfrm>
            <a:off x="6912313" y="2735954"/>
            <a:ext cx="4587362" cy="3046988"/>
          </a:xfrm>
          <a:prstGeom prst="rect">
            <a:avLst/>
          </a:prstGeom>
          <a:noFill/>
        </p:spPr>
        <p:txBody>
          <a:bodyPr wrap="square" rtlCol="0">
            <a:spAutoFit/>
          </a:bodyPr>
          <a:lstStyle/>
          <a:p>
            <a:pPr marL="285750" indent="-285750">
              <a:buClr>
                <a:srgbClr val="F1B633"/>
              </a:buClr>
              <a:buFont typeface="Courier New" panose="02070309020205020404" pitchFamily="49" charset="0"/>
              <a:buChar char="o"/>
            </a:pPr>
            <a:r>
              <a:rPr lang="es-CO" sz="1600" dirty="0">
                <a:solidFill>
                  <a:schemeClr val="tx2">
                    <a:lumMod val="25000"/>
                  </a:schemeClr>
                </a:solidFill>
              </a:rPr>
              <a:t>Contratistas (Contrato de prestación de servicios</a:t>
            </a:r>
            <a:r>
              <a:rPr lang="es-CO" sz="1600" b="1" dirty="0">
                <a:solidFill>
                  <a:schemeClr val="tx1">
                    <a:lumMod val="65000"/>
                    <a:lumOff val="35000"/>
                  </a:schemeClr>
                </a:solidFill>
              </a:rPr>
              <a:t>).</a:t>
            </a:r>
          </a:p>
          <a:p>
            <a:endParaRPr lang="es-CO" sz="1600" b="1" dirty="0">
              <a:solidFill>
                <a:schemeClr val="tx1">
                  <a:lumMod val="65000"/>
                  <a:lumOff val="35000"/>
                </a:schemeClr>
              </a:solidFill>
            </a:endParaRPr>
          </a:p>
          <a:p>
            <a:r>
              <a:rPr lang="es-CO" sz="1600" dirty="0">
                <a:solidFill>
                  <a:schemeClr val="tx2">
                    <a:lumMod val="25000"/>
                  </a:schemeClr>
                </a:solidFill>
              </a:rPr>
              <a:t>En el evento que un contratista se sienta vulnerado en sus </a:t>
            </a:r>
          </a:p>
          <a:p>
            <a:r>
              <a:rPr lang="es-CO" sz="1600" dirty="0">
                <a:solidFill>
                  <a:schemeClr val="tx2">
                    <a:lumMod val="25000"/>
                  </a:schemeClr>
                </a:solidFill>
              </a:rPr>
              <a:t>derechos puede acudir a:</a:t>
            </a:r>
          </a:p>
          <a:p>
            <a:endParaRPr lang="es-CO" sz="1600" dirty="0">
              <a:solidFill>
                <a:schemeClr val="tx2">
                  <a:lumMod val="25000"/>
                </a:schemeClr>
              </a:solidFill>
            </a:endParaRPr>
          </a:p>
          <a:p>
            <a:pPr marL="285750" indent="-285750">
              <a:buFontTx/>
              <a:buChar char="-"/>
            </a:pPr>
            <a:r>
              <a:rPr lang="es-CO" sz="1600" dirty="0">
                <a:solidFill>
                  <a:schemeClr val="tx2">
                    <a:lumMod val="25000"/>
                  </a:schemeClr>
                </a:solidFill>
              </a:rPr>
              <a:t>Comité de Convivencia; quienes pueden dialogar con el Supervisor.</a:t>
            </a:r>
          </a:p>
          <a:p>
            <a:pPr marL="285750" indent="-285750">
              <a:buFontTx/>
              <a:buChar char="-"/>
            </a:pPr>
            <a:endParaRPr lang="es-CO" sz="1600" dirty="0">
              <a:solidFill>
                <a:schemeClr val="tx2">
                  <a:lumMod val="25000"/>
                </a:schemeClr>
              </a:solidFill>
            </a:endParaRPr>
          </a:p>
          <a:p>
            <a:pPr marL="285750" indent="-285750">
              <a:buFontTx/>
              <a:buChar char="-"/>
            </a:pPr>
            <a:r>
              <a:rPr lang="es-CO" sz="1600" dirty="0">
                <a:solidFill>
                  <a:schemeClr val="tx2">
                    <a:lumMod val="25000"/>
                  </a:schemeClr>
                </a:solidFill>
              </a:rPr>
              <a:t>Personería Distrital – Sala de Conciliación.</a:t>
            </a:r>
          </a:p>
          <a:p>
            <a:pPr marL="285750" indent="-285750">
              <a:buFontTx/>
              <a:buChar char="-"/>
            </a:pPr>
            <a:endParaRPr lang="es-CO" sz="1600" dirty="0">
              <a:solidFill>
                <a:schemeClr val="tx2">
                  <a:lumMod val="25000"/>
                </a:schemeClr>
              </a:solidFill>
            </a:endParaRPr>
          </a:p>
          <a:p>
            <a:pPr marL="285750" indent="-285750">
              <a:buFontTx/>
              <a:buChar char="-"/>
            </a:pPr>
            <a:r>
              <a:rPr lang="es-CO" sz="1600" dirty="0">
                <a:solidFill>
                  <a:schemeClr val="tx2">
                    <a:lumMod val="25000"/>
                  </a:schemeClr>
                </a:solidFill>
              </a:rPr>
              <a:t>Procuraduría General de la Nación.</a:t>
            </a:r>
          </a:p>
        </p:txBody>
      </p:sp>
    </p:spTree>
    <p:extLst>
      <p:ext uri="{BB962C8B-B14F-4D97-AF65-F5344CB8AC3E}">
        <p14:creationId xmlns:p14="http://schemas.microsoft.com/office/powerpoint/2010/main" val="3775933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6022B66-E753-49EC-9D34-CC79EC13EFA1}"/>
              </a:ext>
            </a:extLst>
          </p:cNvPr>
          <p:cNvSpPr/>
          <p:nvPr/>
        </p:nvSpPr>
        <p:spPr>
          <a:xfrm>
            <a:off x="5036288" y="-9504"/>
            <a:ext cx="7155712" cy="1127051"/>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2 CuadroTexto">
            <a:extLst>
              <a:ext uri="{FF2B5EF4-FFF2-40B4-BE49-F238E27FC236}">
                <a16:creationId xmlns:a16="http://schemas.microsoft.com/office/drawing/2014/main" id="{151A6D28-276B-4E62-A5EE-FFFC84FFAA90}"/>
              </a:ext>
            </a:extLst>
          </p:cNvPr>
          <p:cNvSpPr txBox="1"/>
          <p:nvPr/>
        </p:nvSpPr>
        <p:spPr>
          <a:xfrm>
            <a:off x="6485860" y="102445"/>
            <a:ext cx="5315432" cy="95410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chemeClr val="bg1"/>
                </a:solidFill>
                <a:effectLst/>
                <a:uLnTx/>
                <a:uFillTx/>
                <a:ea typeface="+mn-ea"/>
                <a:cs typeface="+mn-cs"/>
              </a:rPr>
              <a:t>¿Qué hacer si soy víctima de acoso laboral ?</a:t>
            </a:r>
          </a:p>
        </p:txBody>
      </p:sp>
      <p:sp>
        <p:nvSpPr>
          <p:cNvPr id="6" name="Rectangle 2">
            <a:extLst>
              <a:ext uri="{FF2B5EF4-FFF2-40B4-BE49-F238E27FC236}">
                <a16:creationId xmlns:a16="http://schemas.microsoft.com/office/drawing/2014/main" id="{FE037A25-6F08-4DEC-AFEE-A5F7425A3616}"/>
              </a:ext>
            </a:extLst>
          </p:cNvPr>
          <p:cNvSpPr txBox="1">
            <a:spLocks noChangeArrowheads="1"/>
          </p:cNvSpPr>
          <p:nvPr/>
        </p:nvSpPr>
        <p:spPr>
          <a:xfrm>
            <a:off x="543111" y="1640467"/>
            <a:ext cx="4374598" cy="1400447"/>
          </a:xfrm>
          <a:prstGeom prst="rect">
            <a:avLst/>
          </a:prstGeom>
        </p:spPr>
        <p:txBody>
          <a:bodyPr vert="horz" lIns="107287" tIns="53643" rIns="107287" bIns="53643"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R="0" lvl="0" algn="just" defTabSz="914400" rtl="0" eaLnBrk="1" fontAlgn="auto" latinLnBrk="0" hangingPunct="1">
              <a:lnSpc>
                <a:spcPct val="90000"/>
              </a:lnSpc>
              <a:spcBef>
                <a:spcPts val="1200"/>
              </a:spcBef>
              <a:spcAft>
                <a:spcPts val="200"/>
              </a:spcAft>
              <a:buClr>
                <a:srgbClr val="F1B633"/>
              </a:buClr>
              <a:buSzPct val="100000"/>
              <a:buFont typeface="Courier New" panose="02070309020205020404" pitchFamily="49" charset="0"/>
              <a:buChar char="o"/>
              <a:tabLst/>
              <a:defRPr/>
            </a:pPr>
            <a:r>
              <a:rPr kumimoji="0" lang="es-CO" sz="2400" b="0" i="0" u="none" strike="noStrike" kern="1200" cap="none" spc="0" normalizeH="0" baseline="0" noProof="0" dirty="0">
                <a:ln>
                  <a:noFill/>
                </a:ln>
                <a:solidFill>
                  <a:schemeClr val="tx1">
                    <a:lumMod val="65000"/>
                    <a:lumOff val="35000"/>
                  </a:schemeClr>
                </a:solidFill>
                <a:effectLst/>
                <a:uLnTx/>
                <a:uFillTx/>
                <a:ea typeface="+mn-ea"/>
                <a:cs typeface="+mn-cs"/>
              </a:rPr>
              <a:t>Informar al Comité de Convivencia Laboral a través de la ruta que está definida en la entidad:</a:t>
            </a:r>
            <a:endParaRPr kumimoji="0" lang="es-CO" sz="1800" b="0" i="0" u="none" strike="noStrike" kern="1200" cap="none" spc="0" normalizeH="0" baseline="0" noProof="0" dirty="0">
              <a:ln>
                <a:noFill/>
              </a:ln>
              <a:solidFill>
                <a:schemeClr val="tx1">
                  <a:lumMod val="65000"/>
                  <a:lumOff val="35000"/>
                </a:schemeClr>
              </a:solidFill>
              <a:effectLst/>
              <a:uLnTx/>
              <a:uFillTx/>
              <a:ea typeface="+mn-ea"/>
              <a:cs typeface="+mn-cs"/>
            </a:endParaRPr>
          </a:p>
        </p:txBody>
      </p:sp>
      <p:pic>
        <p:nvPicPr>
          <p:cNvPr id="3" name="Imagen 2">
            <a:extLst>
              <a:ext uri="{FF2B5EF4-FFF2-40B4-BE49-F238E27FC236}">
                <a16:creationId xmlns:a16="http://schemas.microsoft.com/office/drawing/2014/main" id="{91B8F6D0-9D10-4E16-A1B8-42CB4699AAD5}"/>
              </a:ext>
            </a:extLst>
          </p:cNvPr>
          <p:cNvPicPr>
            <a:picLocks noChangeAspect="1"/>
          </p:cNvPicPr>
          <p:nvPr/>
        </p:nvPicPr>
        <p:blipFill>
          <a:blip r:embed="rId2"/>
          <a:stretch>
            <a:fillRect/>
          </a:stretch>
        </p:blipFill>
        <p:spPr>
          <a:xfrm>
            <a:off x="420684" y="3166635"/>
            <a:ext cx="4374597" cy="3212527"/>
          </a:xfrm>
          <a:prstGeom prst="rect">
            <a:avLst/>
          </a:prstGeom>
        </p:spPr>
      </p:pic>
      <p:sp>
        <p:nvSpPr>
          <p:cNvPr id="4" name="CuadroTexto 3">
            <a:extLst>
              <a:ext uri="{FF2B5EF4-FFF2-40B4-BE49-F238E27FC236}">
                <a16:creationId xmlns:a16="http://schemas.microsoft.com/office/drawing/2014/main" id="{3F256318-CA80-4F9E-BFFA-1B56FB05F786}"/>
              </a:ext>
            </a:extLst>
          </p:cNvPr>
          <p:cNvSpPr txBox="1"/>
          <p:nvPr/>
        </p:nvSpPr>
        <p:spPr>
          <a:xfrm>
            <a:off x="6485860" y="2961785"/>
            <a:ext cx="4561366" cy="1477328"/>
          </a:xfrm>
          <a:prstGeom prst="rect">
            <a:avLst/>
          </a:prstGeom>
          <a:noFill/>
          <a:ln w="38100">
            <a:solidFill>
              <a:srgbClr val="C8102C"/>
            </a:solidFill>
            <a:prstDash val="sysDot"/>
          </a:ln>
        </p:spPr>
        <p:txBody>
          <a:bodyPr wrap="square" rtlCol="0">
            <a:spAutoFit/>
          </a:bodyPr>
          <a:lstStyle/>
          <a:p>
            <a:pPr marL="342900" marR="0" lvl="0" indent="-342900" algn="just" defTabSz="457200" rtl="0" eaLnBrk="1" fontAlgn="auto" latinLnBrk="0" hangingPunct="1">
              <a:lnSpc>
                <a:spcPct val="100000"/>
              </a:lnSpc>
              <a:spcBef>
                <a:spcPts val="0"/>
              </a:spcBef>
              <a:spcAft>
                <a:spcPts val="0"/>
              </a:spcAft>
              <a:buClr>
                <a:srgbClr val="F1B633"/>
              </a:buClr>
              <a:buSzTx/>
              <a:buFont typeface="Wingdings" panose="05000000000000000000" pitchFamily="2" charset="2"/>
              <a:buChar char="ü"/>
              <a:tabLst/>
              <a:defRPr/>
            </a:pPr>
            <a:r>
              <a:rPr kumimoji="0" lang="es-MX" i="0" u="none" strike="noStrike" kern="1200" cap="none" spc="0" normalizeH="0" baseline="0" noProof="0" dirty="0">
                <a:ln>
                  <a:noFill/>
                </a:ln>
                <a:solidFill>
                  <a:schemeClr val="tx1">
                    <a:lumMod val="65000"/>
                    <a:lumOff val="35000"/>
                  </a:schemeClr>
                </a:solidFill>
                <a:effectLst/>
                <a:uLnTx/>
                <a:uFillTx/>
                <a:ea typeface="+mn-ea"/>
                <a:cs typeface="+mn-cs"/>
              </a:rPr>
              <a:t>Correo electrónico.</a:t>
            </a:r>
          </a:p>
          <a:p>
            <a:pPr marL="342900" marR="0" lvl="0" indent="-342900" algn="just" defTabSz="457200" rtl="0" eaLnBrk="1" fontAlgn="auto" latinLnBrk="0" hangingPunct="1">
              <a:lnSpc>
                <a:spcPct val="100000"/>
              </a:lnSpc>
              <a:spcBef>
                <a:spcPts val="0"/>
              </a:spcBef>
              <a:spcAft>
                <a:spcPts val="0"/>
              </a:spcAft>
              <a:buClr>
                <a:srgbClr val="F1B633"/>
              </a:buClr>
              <a:buSzTx/>
              <a:buFont typeface="Wingdings" panose="05000000000000000000" pitchFamily="2" charset="2"/>
              <a:buChar char="ü"/>
              <a:tabLst/>
              <a:defRPr/>
            </a:pPr>
            <a:r>
              <a:rPr kumimoji="0" lang="es-MX" i="0" u="none" strike="noStrike" kern="1200" cap="none" spc="0" normalizeH="0" baseline="0" noProof="0" dirty="0">
                <a:ln>
                  <a:noFill/>
                </a:ln>
                <a:solidFill>
                  <a:schemeClr val="tx1">
                    <a:lumMod val="65000"/>
                    <a:lumOff val="35000"/>
                  </a:schemeClr>
                </a:solidFill>
                <a:effectLst/>
                <a:uLnTx/>
                <a:uFillTx/>
                <a:ea typeface="+mn-ea"/>
                <a:cs typeface="+mn-cs"/>
              </a:rPr>
              <a:t>Orfeo.</a:t>
            </a:r>
          </a:p>
          <a:p>
            <a:pPr marL="342900" marR="0" lvl="0" indent="-342900" algn="just" defTabSz="457200" rtl="0" eaLnBrk="1" fontAlgn="auto" latinLnBrk="0" hangingPunct="1">
              <a:lnSpc>
                <a:spcPct val="100000"/>
              </a:lnSpc>
              <a:spcBef>
                <a:spcPts val="0"/>
              </a:spcBef>
              <a:spcAft>
                <a:spcPts val="0"/>
              </a:spcAft>
              <a:buClr>
                <a:srgbClr val="F1B633"/>
              </a:buClr>
              <a:buSzTx/>
              <a:buFont typeface="Wingdings" panose="05000000000000000000" pitchFamily="2" charset="2"/>
              <a:buChar char="ü"/>
              <a:tabLst/>
              <a:defRPr/>
            </a:pPr>
            <a:r>
              <a:rPr kumimoji="0" lang="es-MX" i="0" u="none" strike="noStrike" kern="1200" cap="none" spc="0" normalizeH="0" baseline="0" noProof="0" dirty="0">
                <a:ln>
                  <a:noFill/>
                </a:ln>
                <a:solidFill>
                  <a:schemeClr val="tx1">
                    <a:lumMod val="65000"/>
                    <a:lumOff val="35000"/>
                  </a:schemeClr>
                </a:solidFill>
                <a:effectLst/>
                <a:uLnTx/>
                <a:uFillTx/>
                <a:ea typeface="+mn-ea"/>
                <a:cs typeface="+mn-cs"/>
              </a:rPr>
              <a:t>Queja Escrita. </a:t>
            </a:r>
          </a:p>
          <a:p>
            <a:pPr marL="342900" marR="0" lvl="0" indent="-342900" algn="just" defTabSz="457200" rtl="0" eaLnBrk="1" fontAlgn="auto" latinLnBrk="0" hangingPunct="1">
              <a:lnSpc>
                <a:spcPct val="100000"/>
              </a:lnSpc>
              <a:spcBef>
                <a:spcPts val="0"/>
              </a:spcBef>
              <a:spcAft>
                <a:spcPts val="0"/>
              </a:spcAft>
              <a:buClr>
                <a:srgbClr val="F1B633"/>
              </a:buClr>
              <a:buSzTx/>
              <a:buFont typeface="Wingdings" panose="05000000000000000000" pitchFamily="2" charset="2"/>
              <a:buChar char="ü"/>
              <a:tabLst/>
              <a:defRPr/>
            </a:pPr>
            <a:r>
              <a:rPr kumimoji="0" lang="es-MX" i="0" u="none" strike="noStrike" kern="1200" cap="none" spc="0" normalizeH="0" baseline="0" noProof="0" dirty="0">
                <a:ln>
                  <a:noFill/>
                </a:ln>
                <a:solidFill>
                  <a:schemeClr val="tx1">
                    <a:lumMod val="65000"/>
                    <a:lumOff val="35000"/>
                  </a:schemeClr>
                </a:solidFill>
                <a:effectLst/>
                <a:uLnTx/>
                <a:uFillTx/>
                <a:ea typeface="+mn-ea"/>
                <a:cs typeface="+mn-cs"/>
              </a:rPr>
              <a:t>Queja Verbal.</a:t>
            </a:r>
          </a:p>
          <a:p>
            <a:pPr marL="342900" marR="0" lvl="0" indent="-342900" algn="just" defTabSz="457200" rtl="0" eaLnBrk="1" fontAlgn="auto" latinLnBrk="0" hangingPunct="1">
              <a:lnSpc>
                <a:spcPct val="100000"/>
              </a:lnSpc>
              <a:spcBef>
                <a:spcPts val="0"/>
              </a:spcBef>
              <a:spcAft>
                <a:spcPts val="0"/>
              </a:spcAft>
              <a:buClr>
                <a:srgbClr val="F1B633"/>
              </a:buClr>
              <a:buSzTx/>
              <a:buFont typeface="Wingdings" panose="05000000000000000000" pitchFamily="2" charset="2"/>
              <a:buChar char="ü"/>
              <a:tabLst/>
              <a:defRPr/>
            </a:pPr>
            <a:r>
              <a:rPr kumimoji="0" lang="es-MX" i="0" u="none" strike="noStrike" kern="1200" cap="none" spc="0" normalizeH="0" baseline="0" noProof="0" dirty="0">
                <a:ln>
                  <a:noFill/>
                </a:ln>
                <a:solidFill>
                  <a:schemeClr val="tx1">
                    <a:lumMod val="65000"/>
                    <a:lumOff val="35000"/>
                  </a:schemeClr>
                </a:solidFill>
                <a:effectLst/>
                <a:uLnTx/>
                <a:uFillTx/>
                <a:ea typeface="+mn-ea"/>
                <a:cs typeface="+mn-cs"/>
              </a:rPr>
              <a:t>Intranet - Icono: Comité de Convivencia</a:t>
            </a:r>
            <a:endParaRPr kumimoji="0" lang="es-CO" i="0" u="none" strike="noStrike" kern="1200" cap="none" spc="0" normalizeH="0" baseline="0" noProof="0" dirty="0">
              <a:ln>
                <a:noFill/>
              </a:ln>
              <a:solidFill>
                <a:schemeClr val="tx1">
                  <a:lumMod val="65000"/>
                  <a:lumOff val="35000"/>
                </a:schemeClr>
              </a:solidFill>
              <a:effectLst/>
              <a:uLnTx/>
              <a:uFillTx/>
              <a:ea typeface="+mn-ea"/>
              <a:cs typeface="+mn-cs"/>
            </a:endParaRPr>
          </a:p>
        </p:txBody>
      </p:sp>
      <p:sp>
        <p:nvSpPr>
          <p:cNvPr id="7" name="Rectángulo 6">
            <a:extLst>
              <a:ext uri="{FF2B5EF4-FFF2-40B4-BE49-F238E27FC236}">
                <a16:creationId xmlns:a16="http://schemas.microsoft.com/office/drawing/2014/main" id="{1CD0638C-03CA-40C8-97C3-2AFAB74EF5A5}"/>
              </a:ext>
            </a:extLst>
          </p:cNvPr>
          <p:cNvSpPr/>
          <p:nvPr/>
        </p:nvSpPr>
        <p:spPr>
          <a:xfrm>
            <a:off x="4795281" y="6645348"/>
            <a:ext cx="7155712" cy="214867"/>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60306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963BF38-B8A9-4530-8DFE-6628CE5B0834}"/>
              </a:ext>
            </a:extLst>
          </p:cNvPr>
          <p:cNvSpPr/>
          <p:nvPr/>
        </p:nvSpPr>
        <p:spPr>
          <a:xfrm>
            <a:off x="4071084" y="561895"/>
            <a:ext cx="7404854" cy="5632311"/>
          </a:xfrm>
          <a:prstGeom prst="rect">
            <a:avLst/>
          </a:prstGeom>
        </p:spPr>
        <p:txBody>
          <a:bodyPr wrap="square">
            <a:spAutoFit/>
          </a:bodyPr>
          <a:lstStyle/>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Datos personales de quien presenta la queja.</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Datos del presunto acosador.</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Relación de los hechos: circunstancias de modo, tiempo y lugar.</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Investigue y reconozca cómo se definen las conductas de acoso laboral y acoso sexual laboral.</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Identifique para el caso cuáles conductas aplican.</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Relacione o mencione las pruebas.</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Identifique la persistencia de la conducta.</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En caso de tener testigos, menciónelos.</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Remitir el formato al Comité de Convivencia Laboral.</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Relacione sitio o teléfono, para ubicarlo.</a:t>
            </a:r>
          </a:p>
        </p:txBody>
      </p:sp>
      <p:sp>
        <p:nvSpPr>
          <p:cNvPr id="9" name="Rectángulo 8">
            <a:extLst>
              <a:ext uri="{FF2B5EF4-FFF2-40B4-BE49-F238E27FC236}">
                <a16:creationId xmlns:a16="http://schemas.microsoft.com/office/drawing/2014/main" id="{9496A262-AD62-4F31-9B49-7A61A2E00289}"/>
              </a:ext>
            </a:extLst>
          </p:cNvPr>
          <p:cNvSpPr/>
          <p:nvPr/>
        </p:nvSpPr>
        <p:spPr>
          <a:xfrm>
            <a:off x="0" y="0"/>
            <a:ext cx="590550" cy="6858000"/>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Triángulo isósceles 9">
            <a:extLst>
              <a:ext uri="{FF2B5EF4-FFF2-40B4-BE49-F238E27FC236}">
                <a16:creationId xmlns:a16="http://schemas.microsoft.com/office/drawing/2014/main" id="{673F8751-BC7E-41DD-9309-BA66CFFD24C5}"/>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33D57E15-4CE0-49A3-9D0B-8FB1BDD5B4F6}"/>
              </a:ext>
            </a:extLst>
          </p:cNvPr>
          <p:cNvSpPr/>
          <p:nvPr/>
        </p:nvSpPr>
        <p:spPr>
          <a:xfrm rot="16200000">
            <a:off x="1376195" y="1271410"/>
            <a:ext cx="1371601" cy="3276269"/>
          </a:xfrm>
          <a:prstGeom prst="rec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7926C23C-EABC-46F5-96CB-92C621CA4804}"/>
              </a:ext>
            </a:extLst>
          </p:cNvPr>
          <p:cNvSpPr txBox="1"/>
          <p:nvPr/>
        </p:nvSpPr>
        <p:spPr>
          <a:xfrm>
            <a:off x="582163" y="2309379"/>
            <a:ext cx="3052097" cy="1200329"/>
          </a:xfrm>
          <a:prstGeom prst="rect">
            <a:avLst/>
          </a:prstGeom>
          <a:noFill/>
        </p:spPr>
        <p:txBody>
          <a:bodyPr wrap="square" rtlCol="0">
            <a:spAutoFit/>
          </a:bodyPr>
          <a:lstStyle/>
          <a:p>
            <a:r>
              <a:rPr lang="es-ES" sz="2400" b="1" dirty="0">
                <a:solidFill>
                  <a:schemeClr val="bg1"/>
                </a:solidFill>
              </a:rPr>
              <a:t>A tener en cuenta en la presentación de la queja:</a:t>
            </a:r>
          </a:p>
        </p:txBody>
      </p:sp>
      <p:pic>
        <p:nvPicPr>
          <p:cNvPr id="2" name="Imagen 1">
            <a:extLst>
              <a:ext uri="{FF2B5EF4-FFF2-40B4-BE49-F238E27FC236}">
                <a16:creationId xmlns:a16="http://schemas.microsoft.com/office/drawing/2014/main" id="{E48CF28B-5B31-425A-864F-2E05D89915DA}"/>
              </a:ext>
            </a:extLst>
          </p:cNvPr>
          <p:cNvPicPr>
            <a:picLocks noChangeAspect="1"/>
          </p:cNvPicPr>
          <p:nvPr/>
        </p:nvPicPr>
        <p:blipFill rotWithShape="1">
          <a:blip r:embed="rId2">
            <a:duotone>
              <a:schemeClr val="bg2">
                <a:shade val="45000"/>
                <a:satMod val="135000"/>
              </a:schemeClr>
              <a:prstClr val="white"/>
            </a:duotone>
          </a:blip>
          <a:srcRect l="17308" t="18633" b="22427"/>
          <a:stretch/>
        </p:blipFill>
        <p:spPr>
          <a:xfrm>
            <a:off x="876439" y="3680981"/>
            <a:ext cx="3074885" cy="1451561"/>
          </a:xfrm>
          <a:prstGeom prst="rect">
            <a:avLst/>
          </a:prstGeom>
        </p:spPr>
      </p:pic>
    </p:spTree>
    <p:extLst>
      <p:ext uri="{BB962C8B-B14F-4D97-AF65-F5344CB8AC3E}">
        <p14:creationId xmlns:p14="http://schemas.microsoft.com/office/powerpoint/2010/main" val="667957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37F08C7-FDC4-41BD-9D23-8F59D9B4E5FA}"/>
              </a:ext>
            </a:extLst>
          </p:cNvPr>
          <p:cNvSpPr/>
          <p:nvPr/>
        </p:nvSpPr>
        <p:spPr>
          <a:xfrm>
            <a:off x="895952" y="1660426"/>
            <a:ext cx="10081120" cy="2570546"/>
          </a:xfrm>
          <a:prstGeom prst="rect">
            <a:avLst/>
          </a:prstGeom>
        </p:spPr>
        <p:txBody>
          <a:bodyPr wrap="square" lIns="107287" tIns="53643" rIns="107287" bIns="53643">
            <a:spAutoFit/>
          </a:bodyPr>
          <a:lstStyle/>
          <a:p>
            <a:pPr algn="ctr">
              <a:defRPr/>
            </a:pPr>
            <a:r>
              <a:rPr lang="es-CO" sz="8000" b="1" dirty="0">
                <a:solidFill>
                  <a:srgbClr val="C8102C"/>
                </a:solidFill>
              </a:rPr>
              <a:t>ACOSO </a:t>
            </a:r>
          </a:p>
          <a:p>
            <a:pPr algn="ctr">
              <a:defRPr/>
            </a:pPr>
            <a:r>
              <a:rPr lang="es-CO" sz="8000" b="1" dirty="0">
                <a:solidFill>
                  <a:srgbClr val="C8102C"/>
                </a:solidFill>
              </a:rPr>
              <a:t>SEXUAL LABORAL </a:t>
            </a:r>
            <a:endParaRPr lang="es-CO" sz="8000" dirty="0">
              <a:solidFill>
                <a:srgbClr val="C8102C"/>
              </a:solidFill>
            </a:endParaRPr>
          </a:p>
        </p:txBody>
      </p:sp>
      <p:sp>
        <p:nvSpPr>
          <p:cNvPr id="6" name="Rectángulo 5">
            <a:extLst>
              <a:ext uri="{FF2B5EF4-FFF2-40B4-BE49-F238E27FC236}">
                <a16:creationId xmlns:a16="http://schemas.microsoft.com/office/drawing/2014/main" id="{E09398E1-22B2-4CCD-BD75-BF0405EECB96}"/>
              </a:ext>
            </a:extLst>
          </p:cNvPr>
          <p:cNvSpPr/>
          <p:nvPr/>
        </p:nvSpPr>
        <p:spPr>
          <a:xfrm>
            <a:off x="2169042" y="4006689"/>
            <a:ext cx="7836196" cy="224284"/>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07710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788DD92-70B4-47FB-9DD1-E130ADE93079}"/>
              </a:ext>
            </a:extLst>
          </p:cNvPr>
          <p:cNvSpPr/>
          <p:nvPr/>
        </p:nvSpPr>
        <p:spPr>
          <a:xfrm>
            <a:off x="555710" y="783166"/>
            <a:ext cx="4111983" cy="970108"/>
          </a:xfrm>
          <a:prstGeom prst="rect">
            <a:avLst/>
          </a:prstGeom>
        </p:spPr>
        <p:txBody>
          <a:bodyPr wrap="square" lIns="107287" tIns="53643" rIns="107287" bIns="53643">
            <a:spAutoFit/>
          </a:bodyPr>
          <a:lstStyle/>
          <a:p>
            <a:pPr>
              <a:defRPr/>
            </a:pPr>
            <a:r>
              <a:rPr lang="es-CO" sz="2800" b="1" dirty="0">
                <a:solidFill>
                  <a:srgbClr val="C8102C"/>
                </a:solidFill>
              </a:rPr>
              <a:t>Acoso laboral y el acoso sexual laboral,</a:t>
            </a:r>
            <a:endParaRPr lang="es-CO" sz="2800" dirty="0">
              <a:solidFill>
                <a:srgbClr val="C8102C"/>
              </a:solidFill>
            </a:endParaRPr>
          </a:p>
        </p:txBody>
      </p:sp>
      <p:sp>
        <p:nvSpPr>
          <p:cNvPr id="8" name="Rectángulo 7">
            <a:extLst>
              <a:ext uri="{FF2B5EF4-FFF2-40B4-BE49-F238E27FC236}">
                <a16:creationId xmlns:a16="http://schemas.microsoft.com/office/drawing/2014/main" id="{5FF2D46B-E6F4-4625-8A83-CDD809EB7034}"/>
              </a:ext>
            </a:extLst>
          </p:cNvPr>
          <p:cNvSpPr/>
          <p:nvPr/>
        </p:nvSpPr>
        <p:spPr>
          <a:xfrm>
            <a:off x="555710" y="1619649"/>
            <a:ext cx="3712026" cy="416110"/>
          </a:xfrm>
          <a:prstGeom prst="rect">
            <a:avLst/>
          </a:prstGeom>
        </p:spPr>
        <p:txBody>
          <a:bodyPr wrap="square" lIns="107287" tIns="53643" rIns="107287" bIns="53643">
            <a:spAutoFit/>
          </a:bodyPr>
          <a:lstStyle/>
          <a:p>
            <a:pPr>
              <a:defRPr/>
            </a:pPr>
            <a:r>
              <a:rPr lang="es-CO" sz="2000" b="1" dirty="0">
                <a:solidFill>
                  <a:srgbClr val="F1B633"/>
                </a:solidFill>
              </a:rPr>
              <a:t>son diferentes por sus fines:</a:t>
            </a:r>
          </a:p>
        </p:txBody>
      </p:sp>
      <p:sp>
        <p:nvSpPr>
          <p:cNvPr id="9" name="Rectángulo: esquinas redondeadas 8">
            <a:extLst>
              <a:ext uri="{FF2B5EF4-FFF2-40B4-BE49-F238E27FC236}">
                <a16:creationId xmlns:a16="http://schemas.microsoft.com/office/drawing/2014/main" id="{9B42BFA1-ADBE-4527-AB13-68858678CBDC}"/>
              </a:ext>
            </a:extLst>
          </p:cNvPr>
          <p:cNvSpPr/>
          <p:nvPr/>
        </p:nvSpPr>
        <p:spPr>
          <a:xfrm>
            <a:off x="1579822" y="3266879"/>
            <a:ext cx="4336007" cy="1038575"/>
          </a:xfrm>
          <a:prstGeom prst="roundRect">
            <a:avLst>
              <a:gd name="adj" fmla="val 43377"/>
            </a:avLst>
          </a:prstGeom>
          <a:solidFill>
            <a:schemeClr val="bg1">
              <a:lumMod val="9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ángulo: esquinas redondeadas 10">
            <a:extLst>
              <a:ext uri="{FF2B5EF4-FFF2-40B4-BE49-F238E27FC236}">
                <a16:creationId xmlns:a16="http://schemas.microsoft.com/office/drawing/2014/main" id="{FA486157-D9F5-4464-BB78-2B874BFB7C90}"/>
              </a:ext>
            </a:extLst>
          </p:cNvPr>
          <p:cNvSpPr/>
          <p:nvPr/>
        </p:nvSpPr>
        <p:spPr>
          <a:xfrm>
            <a:off x="6379981" y="3288145"/>
            <a:ext cx="4336007" cy="1005536"/>
          </a:xfrm>
          <a:prstGeom prst="roundRect">
            <a:avLst>
              <a:gd name="adj" fmla="val 43377"/>
            </a:avLst>
          </a:prstGeom>
          <a:solidFill>
            <a:schemeClr val="bg1">
              <a:lumMod val="9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Elipse 14">
            <a:extLst>
              <a:ext uri="{FF2B5EF4-FFF2-40B4-BE49-F238E27FC236}">
                <a16:creationId xmlns:a16="http://schemas.microsoft.com/office/drawing/2014/main" id="{2D820569-8D29-40C8-A507-89881D63B178}"/>
              </a:ext>
            </a:extLst>
          </p:cNvPr>
          <p:cNvSpPr/>
          <p:nvPr/>
        </p:nvSpPr>
        <p:spPr>
          <a:xfrm>
            <a:off x="711777" y="2592466"/>
            <a:ext cx="1269508" cy="1285335"/>
          </a:xfrm>
          <a:prstGeom prst="ellipse">
            <a:avLst/>
          </a:prstGeom>
          <a:solidFill>
            <a:schemeClr val="bg1"/>
          </a:solidFill>
          <a:ln w="57150">
            <a:solidFill>
              <a:srgbClr val="F1B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Elipse 15">
            <a:extLst>
              <a:ext uri="{FF2B5EF4-FFF2-40B4-BE49-F238E27FC236}">
                <a16:creationId xmlns:a16="http://schemas.microsoft.com/office/drawing/2014/main" id="{129608A5-FDBA-4FB7-9EFA-B2602ACF9C97}"/>
              </a:ext>
            </a:extLst>
          </p:cNvPr>
          <p:cNvSpPr/>
          <p:nvPr/>
        </p:nvSpPr>
        <p:spPr>
          <a:xfrm>
            <a:off x="10029173" y="3973568"/>
            <a:ext cx="1281009" cy="1285335"/>
          </a:xfrm>
          <a:prstGeom prst="ellipse">
            <a:avLst/>
          </a:prstGeom>
          <a:solidFill>
            <a:schemeClr val="bg1"/>
          </a:solidFill>
          <a:ln w="57150">
            <a:solidFill>
              <a:srgbClr val="F1B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a:extLst>
              <a:ext uri="{FF2B5EF4-FFF2-40B4-BE49-F238E27FC236}">
                <a16:creationId xmlns:a16="http://schemas.microsoft.com/office/drawing/2014/main" id="{1C9F5BBD-4258-4338-8E12-3900F5D72677}"/>
              </a:ext>
            </a:extLst>
          </p:cNvPr>
          <p:cNvSpPr/>
          <p:nvPr/>
        </p:nvSpPr>
        <p:spPr>
          <a:xfrm>
            <a:off x="1853876" y="3179196"/>
            <a:ext cx="4030467" cy="1093219"/>
          </a:xfrm>
          <a:prstGeom prst="rect">
            <a:avLst/>
          </a:prstGeom>
        </p:spPr>
        <p:txBody>
          <a:bodyPr wrap="square" lIns="107287" tIns="53643" rIns="107287" bIns="53643">
            <a:spAutoFit/>
          </a:bodyPr>
          <a:lstStyle/>
          <a:p>
            <a:pPr>
              <a:defRPr/>
            </a:pPr>
            <a:endParaRPr lang="es-CO" sz="1600" dirty="0">
              <a:solidFill>
                <a:schemeClr val="tx1">
                  <a:lumMod val="65000"/>
                  <a:lumOff val="35000"/>
                </a:schemeClr>
              </a:solidFill>
            </a:endParaRPr>
          </a:p>
          <a:p>
            <a:pPr>
              <a:defRPr/>
            </a:pPr>
            <a:r>
              <a:rPr lang="es-CO" sz="1600" dirty="0">
                <a:solidFill>
                  <a:schemeClr val="tx1">
                    <a:lumMod val="65000"/>
                    <a:lumOff val="35000"/>
                  </a:schemeClr>
                </a:solidFill>
              </a:rPr>
              <a:t>El fin del Acoso Laboral es reducir a la víctima al estado de cosa con </a:t>
            </a:r>
            <a:r>
              <a:rPr lang="es-CO" sz="1600" dirty="0">
                <a:solidFill>
                  <a:srgbClr val="C00000"/>
                </a:solidFill>
              </a:rPr>
              <a:t>el propósito de eliminarla del ambiente laboral.</a:t>
            </a:r>
          </a:p>
        </p:txBody>
      </p:sp>
      <p:sp>
        <p:nvSpPr>
          <p:cNvPr id="7" name="Rectángulo 6">
            <a:extLst>
              <a:ext uri="{FF2B5EF4-FFF2-40B4-BE49-F238E27FC236}">
                <a16:creationId xmlns:a16="http://schemas.microsoft.com/office/drawing/2014/main" id="{F6AF6F12-BC6C-432B-A974-ADB7D6B452F3}"/>
              </a:ext>
            </a:extLst>
          </p:cNvPr>
          <p:cNvSpPr/>
          <p:nvPr/>
        </p:nvSpPr>
        <p:spPr>
          <a:xfrm>
            <a:off x="6439427" y="3331191"/>
            <a:ext cx="3875098" cy="1093219"/>
          </a:xfrm>
          <a:prstGeom prst="rect">
            <a:avLst/>
          </a:prstGeom>
        </p:spPr>
        <p:txBody>
          <a:bodyPr wrap="square" lIns="107287" tIns="53643" rIns="107287" bIns="53643">
            <a:spAutoFit/>
          </a:bodyPr>
          <a:lstStyle/>
          <a:p>
            <a:pPr algn="r">
              <a:defRPr/>
            </a:pPr>
            <a:endParaRPr lang="es-CO" sz="1600" dirty="0">
              <a:solidFill>
                <a:schemeClr val="tx1">
                  <a:lumMod val="65000"/>
                  <a:lumOff val="35000"/>
                </a:schemeClr>
              </a:solidFill>
            </a:endParaRPr>
          </a:p>
          <a:p>
            <a:pPr algn="r">
              <a:defRPr/>
            </a:pPr>
            <a:r>
              <a:rPr lang="es-CO" sz="1600" dirty="0">
                <a:solidFill>
                  <a:schemeClr val="tx1">
                    <a:lumMod val="65000"/>
                    <a:lumOff val="35000"/>
                  </a:schemeClr>
                </a:solidFill>
              </a:rPr>
              <a:t>El fin del acoso sexual es </a:t>
            </a:r>
            <a:r>
              <a:rPr lang="es-CO" sz="1600" dirty="0">
                <a:solidFill>
                  <a:srgbClr val="C8102C"/>
                </a:solidFill>
              </a:rPr>
              <a:t>satisfacción sexual del hostigador(a).</a:t>
            </a:r>
          </a:p>
          <a:p>
            <a:pPr algn="r">
              <a:defRPr/>
            </a:pPr>
            <a:r>
              <a:rPr lang="es-CO" sz="1600" dirty="0">
                <a:solidFill>
                  <a:schemeClr val="tx1">
                    <a:lumMod val="65000"/>
                    <a:lumOff val="35000"/>
                  </a:schemeClr>
                </a:solidFill>
              </a:rPr>
              <a:t> </a:t>
            </a:r>
          </a:p>
        </p:txBody>
      </p:sp>
      <p:pic>
        <p:nvPicPr>
          <p:cNvPr id="19" name="Imagen 18">
            <a:extLst>
              <a:ext uri="{FF2B5EF4-FFF2-40B4-BE49-F238E27FC236}">
                <a16:creationId xmlns:a16="http://schemas.microsoft.com/office/drawing/2014/main" id="{74CBC020-C764-4A24-8CD3-D1195D69C38B}"/>
              </a:ext>
            </a:extLst>
          </p:cNvPr>
          <p:cNvPicPr>
            <a:picLocks noChangeAspect="1"/>
          </p:cNvPicPr>
          <p:nvPr/>
        </p:nvPicPr>
        <p:blipFill rotWithShape="1">
          <a:blip r:embed="rId2"/>
          <a:srcRect l="17227" r="17783"/>
          <a:stretch/>
        </p:blipFill>
        <p:spPr>
          <a:xfrm>
            <a:off x="784791" y="2629522"/>
            <a:ext cx="1111738" cy="1214672"/>
          </a:xfrm>
          <a:prstGeom prst="ellipse">
            <a:avLst/>
          </a:prstGeom>
        </p:spPr>
      </p:pic>
      <p:pic>
        <p:nvPicPr>
          <p:cNvPr id="20" name="Imagen 19">
            <a:extLst>
              <a:ext uri="{FF2B5EF4-FFF2-40B4-BE49-F238E27FC236}">
                <a16:creationId xmlns:a16="http://schemas.microsoft.com/office/drawing/2014/main" id="{4C436370-6459-4704-BAA6-3E0842B4C895}"/>
              </a:ext>
            </a:extLst>
          </p:cNvPr>
          <p:cNvPicPr>
            <a:picLocks noChangeAspect="1"/>
          </p:cNvPicPr>
          <p:nvPr/>
        </p:nvPicPr>
        <p:blipFill rotWithShape="1">
          <a:blip r:embed="rId3"/>
          <a:srcRect l="14133" t="5891" r="14926" b="15039"/>
          <a:stretch/>
        </p:blipFill>
        <p:spPr>
          <a:xfrm>
            <a:off x="10146136" y="4087993"/>
            <a:ext cx="1095014" cy="1101494"/>
          </a:xfrm>
          <a:prstGeom prst="flowChartConnector">
            <a:avLst/>
          </a:prstGeom>
        </p:spPr>
      </p:pic>
      <p:sp>
        <p:nvSpPr>
          <p:cNvPr id="21" name="Rectángulo 20">
            <a:extLst>
              <a:ext uri="{FF2B5EF4-FFF2-40B4-BE49-F238E27FC236}">
                <a16:creationId xmlns:a16="http://schemas.microsoft.com/office/drawing/2014/main" id="{CFAC382F-92AF-4DF4-BD2B-2F8A7DB063BF}"/>
              </a:ext>
            </a:extLst>
          </p:cNvPr>
          <p:cNvSpPr/>
          <p:nvPr/>
        </p:nvSpPr>
        <p:spPr>
          <a:xfrm rot="1767264">
            <a:off x="6087101" y="2797698"/>
            <a:ext cx="223586" cy="1808632"/>
          </a:xfrm>
          <a:prstGeom prst="rect">
            <a:avLst/>
          </a:prstGeom>
          <a:solidFill>
            <a:srgbClr val="C8102C"/>
          </a:solidFill>
          <a:ln>
            <a:solidFill>
              <a:srgbClr val="C8102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1578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EA936E4-658E-46E3-9930-9621B15BC164}"/>
              </a:ext>
            </a:extLst>
          </p:cNvPr>
          <p:cNvSpPr/>
          <p:nvPr/>
        </p:nvSpPr>
        <p:spPr>
          <a:xfrm>
            <a:off x="0" y="0"/>
            <a:ext cx="4667694" cy="6838949"/>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a:extLst>
              <a:ext uri="{FF2B5EF4-FFF2-40B4-BE49-F238E27FC236}">
                <a16:creationId xmlns:a16="http://schemas.microsoft.com/office/drawing/2014/main" id="{7A86BAC5-6BBB-4EEC-A661-6FE41864EF44}"/>
              </a:ext>
            </a:extLst>
          </p:cNvPr>
          <p:cNvSpPr/>
          <p:nvPr/>
        </p:nvSpPr>
        <p:spPr>
          <a:xfrm rot="16200000">
            <a:off x="1761982" y="-838038"/>
            <a:ext cx="916632" cy="3276269"/>
          </a:xfrm>
          <a:prstGeom prst="rec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FA43229F-66F0-4697-A579-6E72B7056433}"/>
              </a:ext>
            </a:extLst>
          </p:cNvPr>
          <p:cNvSpPr txBox="1"/>
          <p:nvPr/>
        </p:nvSpPr>
        <p:spPr>
          <a:xfrm>
            <a:off x="740465" y="427416"/>
            <a:ext cx="3052097" cy="830997"/>
          </a:xfrm>
          <a:prstGeom prst="rect">
            <a:avLst/>
          </a:prstGeom>
          <a:noFill/>
        </p:spPr>
        <p:txBody>
          <a:bodyPr wrap="square" rtlCol="0">
            <a:spAutoFit/>
          </a:bodyPr>
          <a:lstStyle/>
          <a:p>
            <a:r>
              <a:rPr lang="es-ES" sz="2400" b="1" dirty="0">
                <a:solidFill>
                  <a:schemeClr val="bg1"/>
                </a:solidFill>
              </a:rPr>
              <a:t>ACOSO SEXUAL LABORAL </a:t>
            </a:r>
          </a:p>
        </p:txBody>
      </p:sp>
      <p:sp>
        <p:nvSpPr>
          <p:cNvPr id="8" name="2 Marcador de contenido">
            <a:extLst>
              <a:ext uri="{FF2B5EF4-FFF2-40B4-BE49-F238E27FC236}">
                <a16:creationId xmlns:a16="http://schemas.microsoft.com/office/drawing/2014/main" id="{5C06C6B2-FBD9-4FAA-8030-2EF98E51FB4A}"/>
              </a:ext>
            </a:extLst>
          </p:cNvPr>
          <p:cNvSpPr txBox="1">
            <a:spLocks/>
          </p:cNvSpPr>
          <p:nvPr/>
        </p:nvSpPr>
        <p:spPr>
          <a:xfrm>
            <a:off x="4667694" y="1805047"/>
            <a:ext cx="6790521" cy="11865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just">
              <a:buNone/>
            </a:pPr>
            <a:r>
              <a:rPr lang="es-ES_tradnl" sz="1600" dirty="0">
                <a:solidFill>
                  <a:schemeClr val="tx1">
                    <a:lumMod val="65000"/>
                    <a:lumOff val="35000"/>
                  </a:schemeClr>
                </a:solidFill>
              </a:rPr>
              <a:t>O.I.T.: Comportamiento en función del sexo, de carácter desagradable y ofensivo para la persona que lo sufre.  Para que se trate de A.S.L. es necesaria la confluencia de ambos aspectos negativos y puede presentarse de dos formas:</a:t>
            </a:r>
          </a:p>
        </p:txBody>
      </p:sp>
      <p:sp>
        <p:nvSpPr>
          <p:cNvPr id="9" name="2 Marcador de contenido">
            <a:extLst>
              <a:ext uri="{FF2B5EF4-FFF2-40B4-BE49-F238E27FC236}">
                <a16:creationId xmlns:a16="http://schemas.microsoft.com/office/drawing/2014/main" id="{AB6C7D13-3C08-46B8-B5B7-C9B1F195FFC9}"/>
              </a:ext>
            </a:extLst>
          </p:cNvPr>
          <p:cNvSpPr txBox="1">
            <a:spLocks/>
          </p:cNvSpPr>
          <p:nvPr/>
        </p:nvSpPr>
        <p:spPr>
          <a:xfrm>
            <a:off x="4667694" y="3409950"/>
            <a:ext cx="6790520" cy="734208"/>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just">
              <a:buNone/>
            </a:pPr>
            <a:r>
              <a:rPr lang="es-ES_tradnl" sz="1600" u="sng" dirty="0">
                <a:solidFill>
                  <a:schemeClr val="tx1">
                    <a:lumMod val="65000"/>
                    <a:lumOff val="35000"/>
                  </a:schemeClr>
                </a:solidFill>
              </a:rPr>
              <a:t>1.Quid Pro Quo </a:t>
            </a:r>
            <a:r>
              <a:rPr lang="es-ES_tradnl" sz="1600" dirty="0">
                <a:solidFill>
                  <a:schemeClr val="tx1">
                    <a:lumMod val="65000"/>
                    <a:lumOff val="35000"/>
                  </a:schemeClr>
                </a:solidFill>
              </a:rPr>
              <a:t>(tú me das-yo te doy) se condiciona a la víctima con la consecución de beneficios laborales para que acceda a comportamientos de connotación sexual.</a:t>
            </a:r>
          </a:p>
        </p:txBody>
      </p:sp>
      <p:sp>
        <p:nvSpPr>
          <p:cNvPr id="10" name="2 Marcador de contenido">
            <a:extLst>
              <a:ext uri="{FF2B5EF4-FFF2-40B4-BE49-F238E27FC236}">
                <a16:creationId xmlns:a16="http://schemas.microsoft.com/office/drawing/2014/main" id="{CA0587C4-5432-4333-A70B-BB982B6C253B}"/>
              </a:ext>
            </a:extLst>
          </p:cNvPr>
          <p:cNvSpPr txBox="1">
            <a:spLocks/>
          </p:cNvSpPr>
          <p:nvPr/>
        </p:nvSpPr>
        <p:spPr>
          <a:xfrm>
            <a:off x="4667695" y="4990059"/>
            <a:ext cx="6790520" cy="100298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s-ES_tradnl" sz="1600" u="sng" dirty="0">
                <a:solidFill>
                  <a:schemeClr val="tx1">
                    <a:lumMod val="65000"/>
                    <a:lumOff val="35000"/>
                  </a:schemeClr>
                </a:solidFill>
              </a:rPr>
              <a:t>2.Ambiente Laboral Hostil</a:t>
            </a:r>
            <a:r>
              <a:rPr lang="es-ES_tradnl" sz="1600" dirty="0">
                <a:solidFill>
                  <a:schemeClr val="tx1">
                    <a:lumMod val="65000"/>
                    <a:lumOff val="35000"/>
                  </a:schemeClr>
                </a:solidFill>
              </a:rPr>
              <a:t>:  Conducta ejercida por superiores jerárquicos, compañeros, clientes, etc., que crean un ambiente laboral intimidatorio, hostil o humillante para la victima. </a:t>
            </a:r>
            <a:endParaRPr lang="es-CO" sz="1600" dirty="0">
              <a:solidFill>
                <a:schemeClr val="tx1">
                  <a:lumMod val="65000"/>
                  <a:lumOff val="35000"/>
                </a:schemeClr>
              </a:solidFill>
            </a:endParaRPr>
          </a:p>
        </p:txBody>
      </p:sp>
      <p:sp>
        <p:nvSpPr>
          <p:cNvPr id="12" name="Triángulo isósceles 11">
            <a:extLst>
              <a:ext uri="{FF2B5EF4-FFF2-40B4-BE49-F238E27FC236}">
                <a16:creationId xmlns:a16="http://schemas.microsoft.com/office/drawing/2014/main" id="{2929CC80-13C1-46B3-8C2D-B205ABD7EB56}"/>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Diagrama de flujo: conector 12">
            <a:extLst>
              <a:ext uri="{FF2B5EF4-FFF2-40B4-BE49-F238E27FC236}">
                <a16:creationId xmlns:a16="http://schemas.microsoft.com/office/drawing/2014/main" id="{10EC9121-C964-4D1E-8AB7-D5E1EA192E06}"/>
              </a:ext>
            </a:extLst>
          </p:cNvPr>
          <p:cNvSpPr/>
          <p:nvPr/>
        </p:nvSpPr>
        <p:spPr>
          <a:xfrm>
            <a:off x="3689498" y="1841356"/>
            <a:ext cx="720000" cy="72036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Diagrama de flujo: conector 13">
            <a:extLst>
              <a:ext uri="{FF2B5EF4-FFF2-40B4-BE49-F238E27FC236}">
                <a16:creationId xmlns:a16="http://schemas.microsoft.com/office/drawing/2014/main" id="{63CBC2D4-9342-4B55-99E3-52407F2DCF5F}"/>
              </a:ext>
            </a:extLst>
          </p:cNvPr>
          <p:cNvSpPr/>
          <p:nvPr/>
        </p:nvSpPr>
        <p:spPr>
          <a:xfrm>
            <a:off x="3689498" y="3419474"/>
            <a:ext cx="720000" cy="72036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Diagrama de flujo: conector 14">
            <a:extLst>
              <a:ext uri="{FF2B5EF4-FFF2-40B4-BE49-F238E27FC236}">
                <a16:creationId xmlns:a16="http://schemas.microsoft.com/office/drawing/2014/main" id="{A084C1B8-9786-43B5-8127-1DF29C6D6A6A}"/>
              </a:ext>
            </a:extLst>
          </p:cNvPr>
          <p:cNvSpPr/>
          <p:nvPr/>
        </p:nvSpPr>
        <p:spPr>
          <a:xfrm>
            <a:off x="3689498" y="4937908"/>
            <a:ext cx="720000" cy="72036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CuadroTexto 15">
            <a:extLst>
              <a:ext uri="{FF2B5EF4-FFF2-40B4-BE49-F238E27FC236}">
                <a16:creationId xmlns:a16="http://schemas.microsoft.com/office/drawing/2014/main" id="{64E26C0F-95EE-47F1-9719-1B87FE8081E6}"/>
              </a:ext>
            </a:extLst>
          </p:cNvPr>
          <p:cNvSpPr txBox="1"/>
          <p:nvPr/>
        </p:nvSpPr>
        <p:spPr>
          <a:xfrm>
            <a:off x="3873412" y="1982798"/>
            <a:ext cx="469470" cy="461665"/>
          </a:xfrm>
          <a:prstGeom prst="rect">
            <a:avLst/>
          </a:prstGeom>
          <a:noFill/>
        </p:spPr>
        <p:txBody>
          <a:bodyPr wrap="square" rtlCol="0">
            <a:spAutoFit/>
          </a:bodyPr>
          <a:lstStyle/>
          <a:p>
            <a:r>
              <a:rPr lang="es-ES" sz="2400" b="1" dirty="0">
                <a:solidFill>
                  <a:srgbClr val="C8102C"/>
                </a:solidFill>
              </a:rPr>
              <a:t>A.</a:t>
            </a:r>
          </a:p>
        </p:txBody>
      </p:sp>
      <p:sp>
        <p:nvSpPr>
          <p:cNvPr id="17" name="CuadroTexto 16">
            <a:extLst>
              <a:ext uri="{FF2B5EF4-FFF2-40B4-BE49-F238E27FC236}">
                <a16:creationId xmlns:a16="http://schemas.microsoft.com/office/drawing/2014/main" id="{149AF853-E4E3-490A-9197-E58DEF582949}"/>
              </a:ext>
            </a:extLst>
          </p:cNvPr>
          <p:cNvSpPr txBox="1"/>
          <p:nvPr/>
        </p:nvSpPr>
        <p:spPr>
          <a:xfrm>
            <a:off x="3869066" y="3587015"/>
            <a:ext cx="469470" cy="461665"/>
          </a:xfrm>
          <a:prstGeom prst="rect">
            <a:avLst/>
          </a:prstGeom>
          <a:noFill/>
        </p:spPr>
        <p:txBody>
          <a:bodyPr wrap="square" rtlCol="0">
            <a:spAutoFit/>
          </a:bodyPr>
          <a:lstStyle/>
          <a:p>
            <a:r>
              <a:rPr lang="es-ES" sz="2400" b="1" dirty="0">
                <a:solidFill>
                  <a:srgbClr val="C8102C"/>
                </a:solidFill>
              </a:rPr>
              <a:t>B.</a:t>
            </a:r>
          </a:p>
        </p:txBody>
      </p:sp>
      <p:sp>
        <p:nvSpPr>
          <p:cNvPr id="18" name="CuadroTexto 17">
            <a:extLst>
              <a:ext uri="{FF2B5EF4-FFF2-40B4-BE49-F238E27FC236}">
                <a16:creationId xmlns:a16="http://schemas.microsoft.com/office/drawing/2014/main" id="{A383A80F-3E63-40E5-BE2A-BD73BC3C81D8}"/>
              </a:ext>
            </a:extLst>
          </p:cNvPr>
          <p:cNvSpPr txBox="1"/>
          <p:nvPr/>
        </p:nvSpPr>
        <p:spPr>
          <a:xfrm>
            <a:off x="3884497" y="5067255"/>
            <a:ext cx="469470" cy="461665"/>
          </a:xfrm>
          <a:prstGeom prst="rect">
            <a:avLst/>
          </a:prstGeom>
          <a:noFill/>
        </p:spPr>
        <p:txBody>
          <a:bodyPr wrap="square" rtlCol="0">
            <a:spAutoFit/>
          </a:bodyPr>
          <a:lstStyle/>
          <a:p>
            <a:r>
              <a:rPr lang="es-ES" sz="2400" b="1" dirty="0">
                <a:solidFill>
                  <a:srgbClr val="C8102C"/>
                </a:solidFill>
              </a:rPr>
              <a:t>C.</a:t>
            </a:r>
          </a:p>
        </p:txBody>
      </p:sp>
      <p:pic>
        <p:nvPicPr>
          <p:cNvPr id="19" name="Imagen 18">
            <a:extLst>
              <a:ext uri="{FF2B5EF4-FFF2-40B4-BE49-F238E27FC236}">
                <a16:creationId xmlns:a16="http://schemas.microsoft.com/office/drawing/2014/main" id="{B7BFDA65-E78A-436B-A316-48419695D73A}"/>
              </a:ext>
            </a:extLst>
          </p:cNvPr>
          <p:cNvPicPr>
            <a:picLocks noChangeAspect="1"/>
          </p:cNvPicPr>
          <p:nvPr/>
        </p:nvPicPr>
        <p:blipFill>
          <a:blip r:embed="rId2" cstate="print">
            <a:duotone>
              <a:prstClr val="black"/>
              <a:schemeClr val="accent3">
                <a:tint val="45000"/>
                <a:satMod val="400000"/>
              </a:schemeClr>
            </a:duotone>
          </a:blip>
          <a:stretch>
            <a:fillRect/>
          </a:stretch>
        </p:blipFill>
        <p:spPr>
          <a:xfrm>
            <a:off x="2220298" y="4679691"/>
            <a:ext cx="701963" cy="1236791"/>
          </a:xfrm>
          <a:prstGeom prst="rect">
            <a:avLst/>
          </a:prstGeom>
        </p:spPr>
      </p:pic>
      <p:pic>
        <p:nvPicPr>
          <p:cNvPr id="20" name="Imagen 19">
            <a:extLst>
              <a:ext uri="{FF2B5EF4-FFF2-40B4-BE49-F238E27FC236}">
                <a16:creationId xmlns:a16="http://schemas.microsoft.com/office/drawing/2014/main" id="{84745C0D-8D8A-43AD-AB2C-4E65A0EA88E6}"/>
              </a:ext>
            </a:extLst>
          </p:cNvPr>
          <p:cNvPicPr>
            <a:picLocks noChangeAspect="1"/>
          </p:cNvPicPr>
          <p:nvPr/>
        </p:nvPicPr>
        <p:blipFill>
          <a:blip r:embed="rId3" cstate="print">
            <a:duotone>
              <a:prstClr val="black"/>
              <a:schemeClr val="accent3">
                <a:tint val="45000"/>
                <a:satMod val="400000"/>
              </a:schemeClr>
            </a:duotone>
          </a:blip>
          <a:stretch>
            <a:fillRect/>
          </a:stretch>
        </p:blipFill>
        <p:spPr>
          <a:xfrm>
            <a:off x="2122501" y="3314415"/>
            <a:ext cx="793352" cy="829744"/>
          </a:xfrm>
          <a:prstGeom prst="rect">
            <a:avLst/>
          </a:prstGeom>
        </p:spPr>
      </p:pic>
      <p:pic>
        <p:nvPicPr>
          <p:cNvPr id="21" name="Imagen 20">
            <a:extLst>
              <a:ext uri="{FF2B5EF4-FFF2-40B4-BE49-F238E27FC236}">
                <a16:creationId xmlns:a16="http://schemas.microsoft.com/office/drawing/2014/main" id="{B13D8EC1-89C7-4DFF-8A4D-1761A8D85C57}"/>
              </a:ext>
            </a:extLst>
          </p:cNvPr>
          <p:cNvPicPr>
            <a:picLocks noChangeAspect="1"/>
          </p:cNvPicPr>
          <p:nvPr/>
        </p:nvPicPr>
        <p:blipFill>
          <a:blip r:embed="rId4" cstate="print">
            <a:duotone>
              <a:prstClr val="black"/>
              <a:schemeClr val="accent3">
                <a:tint val="45000"/>
                <a:satMod val="400000"/>
              </a:schemeClr>
            </a:duotone>
          </a:blip>
          <a:stretch>
            <a:fillRect/>
          </a:stretch>
        </p:blipFill>
        <p:spPr>
          <a:xfrm>
            <a:off x="1750364" y="1645256"/>
            <a:ext cx="1537627" cy="1225535"/>
          </a:xfrm>
          <a:prstGeom prst="rect">
            <a:avLst/>
          </a:prstGeom>
        </p:spPr>
      </p:pic>
    </p:spTree>
    <p:extLst>
      <p:ext uri="{BB962C8B-B14F-4D97-AF65-F5344CB8AC3E}">
        <p14:creationId xmlns:p14="http://schemas.microsoft.com/office/powerpoint/2010/main" val="580708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ocadillo: rectángulo con esquinas redondeadas 8">
            <a:extLst>
              <a:ext uri="{FF2B5EF4-FFF2-40B4-BE49-F238E27FC236}">
                <a16:creationId xmlns:a16="http://schemas.microsoft.com/office/drawing/2014/main" id="{96559AC3-0F87-408D-AF20-3CA05B23B27B}"/>
              </a:ext>
            </a:extLst>
          </p:cNvPr>
          <p:cNvSpPr/>
          <p:nvPr/>
        </p:nvSpPr>
        <p:spPr>
          <a:xfrm>
            <a:off x="2190307" y="2892056"/>
            <a:ext cx="7272670" cy="2186599"/>
          </a:xfrm>
          <a:prstGeom prst="wedgeRoundRectCallout">
            <a:avLst>
              <a:gd name="adj1" fmla="val -33260"/>
              <a:gd name="adj2" fmla="val -69252"/>
              <a:gd name="adj3" fmla="val 16667"/>
            </a:avLst>
          </a:prstGeom>
          <a:solidFill>
            <a:srgbClr val="F1B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2 CuadroTexto">
            <a:extLst>
              <a:ext uri="{FF2B5EF4-FFF2-40B4-BE49-F238E27FC236}">
                <a16:creationId xmlns:a16="http://schemas.microsoft.com/office/drawing/2014/main" id="{B98BED5D-F39A-4755-B0AD-D10884D550B2}"/>
              </a:ext>
            </a:extLst>
          </p:cNvPr>
          <p:cNvSpPr txBox="1"/>
          <p:nvPr/>
        </p:nvSpPr>
        <p:spPr>
          <a:xfrm>
            <a:off x="695827" y="346890"/>
            <a:ext cx="4066676" cy="954107"/>
          </a:xfrm>
          <a:prstGeom prst="rect">
            <a:avLst/>
          </a:prstGeom>
          <a:noFill/>
        </p:spPr>
        <p:txBody>
          <a:bodyPr wrap="square">
            <a:spAutoFit/>
          </a:bodyPr>
          <a:lstStyle/>
          <a:p>
            <a:pPr>
              <a:defRPr/>
            </a:pPr>
            <a:r>
              <a:rPr lang="es-ES" sz="2800" b="1" dirty="0">
                <a:solidFill>
                  <a:srgbClr val="C8102C"/>
                </a:solidFill>
              </a:rPr>
              <a:t>Acoso sexual en los lugares de trabajo </a:t>
            </a:r>
          </a:p>
        </p:txBody>
      </p:sp>
      <p:sp>
        <p:nvSpPr>
          <p:cNvPr id="6" name="2 Marcador de contenido">
            <a:extLst>
              <a:ext uri="{FF2B5EF4-FFF2-40B4-BE49-F238E27FC236}">
                <a16:creationId xmlns:a16="http://schemas.microsoft.com/office/drawing/2014/main" id="{855F8606-970F-43F0-9BD1-132A9E58B19D}"/>
              </a:ext>
            </a:extLst>
          </p:cNvPr>
          <p:cNvSpPr txBox="1">
            <a:spLocks/>
          </p:cNvSpPr>
          <p:nvPr/>
        </p:nvSpPr>
        <p:spPr>
          <a:xfrm>
            <a:off x="2694749" y="3246139"/>
            <a:ext cx="6183438" cy="1623573"/>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just">
              <a:buNone/>
            </a:pPr>
            <a:r>
              <a:rPr lang="es-ES_tradnl" sz="1600" i="1" dirty="0">
                <a:solidFill>
                  <a:schemeClr val="tx1">
                    <a:lumMod val="65000"/>
                    <a:lumOff val="35000"/>
                  </a:schemeClr>
                </a:solidFill>
              </a:rPr>
              <a:t>“El que en beneficio suyo o de un tercero y valiéndose de su superioridad, manifiesta o relaciones de autoridad o de poder, edad, sexo, posición laboral, social, familiar o económica, acose, persiga, hostigue o asedie física o verbalmente, con fines sexuales no consentidos, a otra persona, incurrirá en prisión de uno (1) a tres (3) años".</a:t>
            </a:r>
            <a:endParaRPr lang="es-CO" sz="1600" i="1" dirty="0">
              <a:solidFill>
                <a:schemeClr val="tx1">
                  <a:lumMod val="65000"/>
                  <a:lumOff val="35000"/>
                </a:schemeClr>
              </a:solidFill>
            </a:endParaRPr>
          </a:p>
        </p:txBody>
      </p:sp>
      <p:pic>
        <p:nvPicPr>
          <p:cNvPr id="7" name="Imagen 6">
            <a:extLst>
              <a:ext uri="{FF2B5EF4-FFF2-40B4-BE49-F238E27FC236}">
                <a16:creationId xmlns:a16="http://schemas.microsoft.com/office/drawing/2014/main" id="{65225D69-0546-4147-898E-1CC4E5D19D4A}"/>
              </a:ext>
            </a:extLst>
          </p:cNvPr>
          <p:cNvPicPr>
            <a:picLocks noChangeAspect="1"/>
          </p:cNvPicPr>
          <p:nvPr/>
        </p:nvPicPr>
        <p:blipFill rotWithShape="1">
          <a:blip r:embed="rId2"/>
          <a:srcRect l="6956" t="9223" r="8258" b="12353"/>
          <a:stretch/>
        </p:blipFill>
        <p:spPr>
          <a:xfrm>
            <a:off x="8601739" y="1472492"/>
            <a:ext cx="1988289" cy="1956508"/>
          </a:xfrm>
          <a:prstGeom prst="flowChartConnector">
            <a:avLst/>
          </a:prstGeom>
        </p:spPr>
      </p:pic>
      <p:sp>
        <p:nvSpPr>
          <p:cNvPr id="8" name="Rectángulo 7">
            <a:extLst>
              <a:ext uri="{FF2B5EF4-FFF2-40B4-BE49-F238E27FC236}">
                <a16:creationId xmlns:a16="http://schemas.microsoft.com/office/drawing/2014/main" id="{BEBAE28D-5748-48C7-81E4-F88C7A409EF0}"/>
              </a:ext>
            </a:extLst>
          </p:cNvPr>
          <p:cNvSpPr/>
          <p:nvPr/>
        </p:nvSpPr>
        <p:spPr>
          <a:xfrm>
            <a:off x="695827" y="1425262"/>
            <a:ext cx="3939968" cy="646331"/>
          </a:xfrm>
          <a:prstGeom prst="rect">
            <a:avLst/>
          </a:prstGeom>
        </p:spPr>
        <p:txBody>
          <a:bodyPr wrap="square">
            <a:spAutoFit/>
          </a:bodyPr>
          <a:lstStyle/>
          <a:p>
            <a:r>
              <a:rPr lang="es-MX" dirty="0">
                <a:solidFill>
                  <a:srgbClr val="F1B633"/>
                </a:solidFill>
              </a:rPr>
              <a:t>Ley 1257 de 2008 artículo 29 que adicional CP artículo 210 A.</a:t>
            </a:r>
          </a:p>
        </p:txBody>
      </p:sp>
    </p:spTree>
    <p:extLst>
      <p:ext uri="{BB962C8B-B14F-4D97-AF65-F5344CB8AC3E}">
        <p14:creationId xmlns:p14="http://schemas.microsoft.com/office/powerpoint/2010/main" val="4101586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5CEFAE2-8389-4055-ADE2-C94624DCCFF4}"/>
              </a:ext>
            </a:extLst>
          </p:cNvPr>
          <p:cNvSpPr/>
          <p:nvPr/>
        </p:nvSpPr>
        <p:spPr>
          <a:xfrm>
            <a:off x="2170912" y="2005505"/>
            <a:ext cx="4756298" cy="3455581"/>
          </a:xfrm>
          <a:prstGeom prst="rect">
            <a:avLst/>
          </a:prstGeom>
          <a:solidFill>
            <a:srgbClr val="C8102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08100E18-A792-46DC-830F-1B3AA95D83E7}"/>
              </a:ext>
            </a:extLst>
          </p:cNvPr>
          <p:cNvSpPr/>
          <p:nvPr/>
        </p:nvSpPr>
        <p:spPr>
          <a:xfrm>
            <a:off x="1984021" y="1787789"/>
            <a:ext cx="4756298" cy="3455581"/>
          </a:xfrm>
          <a:prstGeom prst="rect">
            <a:avLst/>
          </a:prstGeom>
          <a:solidFill>
            <a:srgbClr val="F1B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2 CuadroTexto">
            <a:extLst>
              <a:ext uri="{FF2B5EF4-FFF2-40B4-BE49-F238E27FC236}">
                <a16:creationId xmlns:a16="http://schemas.microsoft.com/office/drawing/2014/main" id="{0D4C9E4C-AA0D-4A84-BEB8-F25334F0B6AE}"/>
              </a:ext>
            </a:extLst>
          </p:cNvPr>
          <p:cNvSpPr txBox="1"/>
          <p:nvPr/>
        </p:nvSpPr>
        <p:spPr>
          <a:xfrm>
            <a:off x="220542" y="433258"/>
            <a:ext cx="2894797" cy="523220"/>
          </a:xfrm>
          <a:prstGeom prst="rect">
            <a:avLst/>
          </a:prstGeom>
          <a:noFill/>
        </p:spPr>
        <p:txBody>
          <a:bodyPr wrap="square">
            <a:spAutoFit/>
          </a:bodyPr>
          <a:lstStyle/>
          <a:p>
            <a:pPr algn="ctr">
              <a:defRPr/>
            </a:pPr>
            <a:r>
              <a:rPr lang="es-ES" sz="2800" b="1" dirty="0">
                <a:solidFill>
                  <a:srgbClr val="C8102C"/>
                </a:solidFill>
              </a:rPr>
              <a:t>Modalidades</a:t>
            </a:r>
          </a:p>
        </p:txBody>
      </p:sp>
      <p:sp>
        <p:nvSpPr>
          <p:cNvPr id="3" name="Rectángulo 2">
            <a:extLst>
              <a:ext uri="{FF2B5EF4-FFF2-40B4-BE49-F238E27FC236}">
                <a16:creationId xmlns:a16="http://schemas.microsoft.com/office/drawing/2014/main" id="{4BDA6B4B-D832-4A5F-8EAD-A391570A9DB9}"/>
              </a:ext>
            </a:extLst>
          </p:cNvPr>
          <p:cNvSpPr/>
          <p:nvPr/>
        </p:nvSpPr>
        <p:spPr>
          <a:xfrm>
            <a:off x="2354980" y="2069031"/>
            <a:ext cx="4014381" cy="2893100"/>
          </a:xfrm>
          <a:prstGeom prst="rect">
            <a:avLst/>
          </a:prstGeom>
        </p:spPr>
        <p:txBody>
          <a:bodyPr wrap="square">
            <a:spAutoFit/>
          </a:bodyPr>
          <a:lstStyle/>
          <a:p>
            <a:pPr marL="457200" indent="-457200" algn="just">
              <a:buAutoNum type="arabicPeriod"/>
            </a:pPr>
            <a:r>
              <a:rPr lang="es-MX" sz="2000" b="1" dirty="0">
                <a:solidFill>
                  <a:schemeClr val="bg1"/>
                </a:solidFill>
              </a:rPr>
              <a:t>Acoso Sexual Laboral Físico:</a:t>
            </a:r>
          </a:p>
          <a:p>
            <a:pPr algn="just"/>
            <a:endParaRPr lang="es-MX" dirty="0">
              <a:solidFill>
                <a:schemeClr val="bg1"/>
              </a:solidFill>
            </a:endParaRPr>
          </a:p>
          <a:p>
            <a:pPr algn="just"/>
            <a:r>
              <a:rPr lang="es-MX" dirty="0">
                <a:solidFill>
                  <a:schemeClr val="bg1"/>
                </a:solidFill>
              </a:rPr>
              <a:t>Manoseos, pellizcos, palmaditas, apretones, roces deliberados, miradas lascivas, comentarios homofóbicos, gestos con connotación sexual, guiños, emails, mensajes no deseados, chistes sexualmente implícitos por la Intranet, tocamientos, contacto físico innecesario, agresión física.</a:t>
            </a:r>
            <a:endParaRPr lang="es-CO" dirty="0">
              <a:solidFill>
                <a:schemeClr val="bg1"/>
              </a:solidFill>
            </a:endParaRPr>
          </a:p>
        </p:txBody>
      </p:sp>
      <p:pic>
        <p:nvPicPr>
          <p:cNvPr id="4" name="Imagen 3">
            <a:extLst>
              <a:ext uri="{FF2B5EF4-FFF2-40B4-BE49-F238E27FC236}">
                <a16:creationId xmlns:a16="http://schemas.microsoft.com/office/drawing/2014/main" id="{27F27AC6-0770-46C3-9DF4-E2A5086DFAC2}"/>
              </a:ext>
            </a:extLst>
          </p:cNvPr>
          <p:cNvPicPr>
            <a:picLocks noChangeAspect="1"/>
          </p:cNvPicPr>
          <p:nvPr/>
        </p:nvPicPr>
        <p:blipFill rotWithShape="1">
          <a:blip r:embed="rId3"/>
          <a:srcRect l="6227" t="2661"/>
          <a:stretch/>
        </p:blipFill>
        <p:spPr>
          <a:xfrm>
            <a:off x="6924387" y="1881961"/>
            <a:ext cx="2751010" cy="3759878"/>
          </a:xfrm>
          <a:prstGeom prst="rect">
            <a:avLst/>
          </a:prstGeom>
        </p:spPr>
      </p:pic>
    </p:spTree>
    <p:extLst>
      <p:ext uri="{BB962C8B-B14F-4D97-AF65-F5344CB8AC3E}">
        <p14:creationId xmlns:p14="http://schemas.microsoft.com/office/powerpoint/2010/main" val="147515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65A477-540B-40F9-93F6-B0D6BF39BF29}"/>
              </a:ext>
            </a:extLst>
          </p:cNvPr>
          <p:cNvSpPr/>
          <p:nvPr/>
        </p:nvSpPr>
        <p:spPr>
          <a:xfrm>
            <a:off x="0" y="0"/>
            <a:ext cx="12192000" cy="4581525"/>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2" name="CuadroTexto 1">
            <a:extLst>
              <a:ext uri="{FF2B5EF4-FFF2-40B4-BE49-F238E27FC236}">
                <a16:creationId xmlns:a16="http://schemas.microsoft.com/office/drawing/2014/main" id="{0A8F9E66-19EF-4AB5-9401-D1DA7FFA8B57}"/>
              </a:ext>
            </a:extLst>
          </p:cNvPr>
          <p:cNvSpPr txBox="1"/>
          <p:nvPr/>
        </p:nvSpPr>
        <p:spPr>
          <a:xfrm>
            <a:off x="675004" y="452755"/>
            <a:ext cx="4106545" cy="1015663"/>
          </a:xfrm>
          <a:prstGeom prst="rect">
            <a:avLst/>
          </a:prstGeom>
          <a:noFill/>
        </p:spPr>
        <p:txBody>
          <a:bodyPr wrap="square" rtlCol="0">
            <a:spAutoFit/>
          </a:bodyPr>
          <a:lstStyle/>
          <a:p>
            <a:r>
              <a:rPr lang="es-CO" sz="3000" b="1" dirty="0">
                <a:solidFill>
                  <a:schemeClr val="bg1"/>
                </a:solidFill>
              </a:rPr>
              <a:t>¿Qué son los riesgos sicosociales?</a:t>
            </a:r>
          </a:p>
        </p:txBody>
      </p:sp>
      <p:sp>
        <p:nvSpPr>
          <p:cNvPr id="37" name="Triángulo isósceles 36">
            <a:extLst>
              <a:ext uri="{FF2B5EF4-FFF2-40B4-BE49-F238E27FC236}">
                <a16:creationId xmlns:a16="http://schemas.microsoft.com/office/drawing/2014/main" id="{64B9BB43-6BC3-4EB4-A136-980FBEE6BE60}"/>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Marcador de contenido">
            <a:extLst>
              <a:ext uri="{FF2B5EF4-FFF2-40B4-BE49-F238E27FC236}">
                <a16:creationId xmlns:a16="http://schemas.microsoft.com/office/drawing/2014/main" id="{E444CE00-BAA8-4BC3-8669-80CCEB8B0B9E}"/>
              </a:ext>
            </a:extLst>
          </p:cNvPr>
          <p:cNvSpPr txBox="1">
            <a:spLocks/>
          </p:cNvSpPr>
          <p:nvPr/>
        </p:nvSpPr>
        <p:spPr>
          <a:xfrm>
            <a:off x="5735320" y="1682542"/>
            <a:ext cx="5916294" cy="2729775"/>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s-CO" sz="2000" dirty="0">
                <a:solidFill>
                  <a:schemeClr val="bg1"/>
                </a:solidFill>
              </a:rPr>
              <a:t>Son las condiciones de en un entorno laboral relacionadas con la organización del trabajo, con el contenido del puesto, con la realización de la tarea o incluso con el entorno, que tienen la capacidad de </a:t>
            </a:r>
            <a:r>
              <a:rPr lang="es-CO" sz="2000" u="sng" dirty="0">
                <a:solidFill>
                  <a:schemeClr val="bg1"/>
                </a:solidFill>
              </a:rPr>
              <a:t>afectar el desarrollo del trabajo </a:t>
            </a:r>
            <a:r>
              <a:rPr lang="es-CO" sz="2000" dirty="0">
                <a:solidFill>
                  <a:schemeClr val="bg1"/>
                </a:solidFill>
              </a:rPr>
              <a:t>y a la salud de las personas trabajadoras. </a:t>
            </a:r>
          </a:p>
          <a:p>
            <a:pPr marL="0" indent="0" algn="just">
              <a:buNone/>
              <a:defRPr/>
            </a:pPr>
            <a:r>
              <a:rPr lang="es-CO" sz="2000" dirty="0">
                <a:solidFill>
                  <a:schemeClr val="bg1"/>
                </a:solidFill>
              </a:rPr>
              <a:t>En la actualidad, los riesgos psicosociales son una de las principales causas de </a:t>
            </a:r>
            <a:r>
              <a:rPr lang="es-CO" sz="2000" dirty="0">
                <a:solidFill>
                  <a:schemeClr val="bg1"/>
                </a:solidFill>
                <a:hlinkClick r:id="rId2" tooltip="Enfermedad de trabajo">
                  <a:extLst>
                    <a:ext uri="{A12FA001-AC4F-418D-AE19-62706E023703}">
                      <ahyp:hlinkClr xmlns:ahyp="http://schemas.microsoft.com/office/drawing/2018/hyperlinkcolor" val="tx"/>
                    </a:ext>
                  </a:extLst>
                </a:hlinkClick>
              </a:rPr>
              <a:t>enfermedades</a:t>
            </a:r>
            <a:r>
              <a:rPr lang="es-CO" sz="2000" dirty="0">
                <a:solidFill>
                  <a:schemeClr val="bg1"/>
                </a:solidFill>
              </a:rPr>
              <a:t> y de </a:t>
            </a:r>
            <a:r>
              <a:rPr lang="es-CO" sz="2000" dirty="0">
                <a:solidFill>
                  <a:schemeClr val="bg1"/>
                </a:solidFill>
                <a:hlinkClick r:id="rId3" tooltip="Accidente laboral">
                  <a:extLst>
                    <a:ext uri="{A12FA001-AC4F-418D-AE19-62706E023703}">
                      <ahyp:hlinkClr xmlns:ahyp="http://schemas.microsoft.com/office/drawing/2018/hyperlinkcolor" val="tx"/>
                    </a:ext>
                  </a:extLst>
                </a:hlinkClick>
              </a:rPr>
              <a:t>accidentes laborales</a:t>
            </a:r>
            <a:r>
              <a:rPr lang="es-CO" sz="2000" dirty="0">
                <a:solidFill>
                  <a:schemeClr val="bg1"/>
                </a:solidFill>
              </a:rPr>
              <a:t>.</a:t>
            </a:r>
            <a:endParaRPr lang="es-CO" sz="1600" dirty="0">
              <a:solidFill>
                <a:schemeClr val="bg1"/>
              </a:solidFill>
              <a:cs typeface="Arial" pitchFamily="34" charset="0"/>
            </a:endParaRPr>
          </a:p>
        </p:txBody>
      </p:sp>
      <p:sp>
        <p:nvSpPr>
          <p:cNvPr id="40" name="Triángulo isósceles 39">
            <a:extLst>
              <a:ext uri="{FF2B5EF4-FFF2-40B4-BE49-F238E27FC236}">
                <a16:creationId xmlns:a16="http://schemas.microsoft.com/office/drawing/2014/main" id="{A8854F60-C788-42E7-816A-4773C38DCC00}"/>
              </a:ext>
            </a:extLst>
          </p:cNvPr>
          <p:cNvSpPr/>
          <p:nvPr/>
        </p:nvSpPr>
        <p:spPr>
          <a:xfrm>
            <a:off x="11877675"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6D2BE1C9-FE01-457F-958A-4EA14DB76147}"/>
              </a:ext>
            </a:extLst>
          </p:cNvPr>
          <p:cNvPicPr>
            <a:picLocks noChangeAspect="1"/>
          </p:cNvPicPr>
          <p:nvPr/>
        </p:nvPicPr>
        <p:blipFill>
          <a:blip r:embed="rId4">
            <a:biLevel thresh="75000"/>
            <a:extLst>
              <a:ext uri="{BEBA8EAE-BF5A-486C-A8C5-ECC9F3942E4B}">
                <a14:imgProps xmlns:a14="http://schemas.microsoft.com/office/drawing/2010/main">
                  <a14:imgLayer r:embed="rId5">
                    <a14:imgEffect>
                      <a14:backgroundRemoval t="9778" b="91111" l="5778" r="92889">
                        <a14:foregroundMark x1="52444" y1="16889" x2="52444" y2="16889"/>
                        <a14:foregroundMark x1="43556" y1="15556" x2="43556" y2="15556"/>
                        <a14:foregroundMark x1="6222" y1="59111" x2="6222" y2="59111"/>
                        <a14:foregroundMark x1="36000" y1="72444" x2="36000" y2="72444"/>
                        <a14:foregroundMark x1="73778" y1="66222" x2="73778" y2="66222"/>
                        <a14:foregroundMark x1="92889" y1="48000" x2="92889" y2="48000"/>
                        <a14:foregroundMark x1="60000" y1="91111" x2="60000" y2="91111"/>
                        <a14:foregroundMark x1="51111" y1="71556" x2="51111" y2="71556"/>
                        <a14:foregroundMark x1="44000" y1="71556" x2="44000" y2="71556"/>
                        <a14:backgroundMark x1="35111" y1="73333" x2="35111" y2="73333"/>
                        <a14:backgroundMark x1="44000" y1="74222" x2="44000" y2="74222"/>
                        <a14:backgroundMark x1="51111" y1="73778" x2="51111" y2="73778"/>
                      </a14:backgroundRemoval>
                    </a14:imgEffect>
                    <a14:imgEffect>
                      <a14:artisticPaintStrokes/>
                    </a14:imgEffect>
                    <a14:imgEffect>
                      <a14:sharpenSoften amount="50000"/>
                    </a14:imgEffect>
                    <a14:imgEffect>
                      <a14:saturation sat="0"/>
                    </a14:imgEffect>
                    <a14:imgEffect>
                      <a14:brightnessContrast contrast="20000"/>
                    </a14:imgEffect>
                  </a14:imgLayer>
                </a14:imgProps>
              </a:ext>
            </a:extLst>
          </a:blip>
          <a:stretch>
            <a:fillRect/>
          </a:stretch>
        </p:blipFill>
        <p:spPr>
          <a:xfrm>
            <a:off x="314325" y="1682542"/>
            <a:ext cx="5106670" cy="5106670"/>
          </a:xfrm>
          <a:prstGeom prst="rect">
            <a:avLst/>
          </a:prstGeom>
        </p:spPr>
      </p:pic>
    </p:spTree>
    <p:extLst>
      <p:ext uri="{BB962C8B-B14F-4D97-AF65-F5344CB8AC3E}">
        <p14:creationId xmlns:p14="http://schemas.microsoft.com/office/powerpoint/2010/main" val="1047325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232EC5B-015E-4C0D-B4C1-F541B0FE2B91}"/>
              </a:ext>
            </a:extLst>
          </p:cNvPr>
          <p:cNvPicPr>
            <a:picLocks noChangeAspect="1"/>
          </p:cNvPicPr>
          <p:nvPr/>
        </p:nvPicPr>
        <p:blipFill>
          <a:blip r:embed="rId3"/>
          <a:stretch>
            <a:fillRect/>
          </a:stretch>
        </p:blipFill>
        <p:spPr>
          <a:xfrm>
            <a:off x="5637619" y="1885490"/>
            <a:ext cx="5010150" cy="3921125"/>
          </a:xfrm>
          <a:prstGeom prst="rect">
            <a:avLst/>
          </a:prstGeom>
        </p:spPr>
      </p:pic>
      <p:grpSp>
        <p:nvGrpSpPr>
          <p:cNvPr id="2" name="Grupo 1">
            <a:extLst>
              <a:ext uri="{FF2B5EF4-FFF2-40B4-BE49-F238E27FC236}">
                <a16:creationId xmlns:a16="http://schemas.microsoft.com/office/drawing/2014/main" id="{89280C6E-9009-45F4-99DB-F1AEA59C6097}"/>
              </a:ext>
            </a:extLst>
          </p:cNvPr>
          <p:cNvGrpSpPr/>
          <p:nvPr/>
        </p:nvGrpSpPr>
        <p:grpSpPr>
          <a:xfrm>
            <a:off x="1303537" y="1640171"/>
            <a:ext cx="5288649" cy="4166444"/>
            <a:chOff x="1984021" y="1787789"/>
            <a:chExt cx="4943189" cy="3673297"/>
          </a:xfrm>
        </p:grpSpPr>
        <p:sp>
          <p:nvSpPr>
            <p:cNvPr id="4" name="Rectángulo 3">
              <a:extLst>
                <a:ext uri="{FF2B5EF4-FFF2-40B4-BE49-F238E27FC236}">
                  <a16:creationId xmlns:a16="http://schemas.microsoft.com/office/drawing/2014/main" id="{6DA7F1AA-9D81-4AA0-A5AE-CDEFC98B0E6C}"/>
                </a:ext>
              </a:extLst>
            </p:cNvPr>
            <p:cNvSpPr/>
            <p:nvPr/>
          </p:nvSpPr>
          <p:spPr>
            <a:xfrm>
              <a:off x="2170912" y="2005505"/>
              <a:ext cx="4756298" cy="3455581"/>
            </a:xfrm>
            <a:prstGeom prst="rect">
              <a:avLst/>
            </a:prstGeom>
            <a:solidFill>
              <a:srgbClr val="C8102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D8EF9D26-F54D-4127-8F41-64CDA5854098}"/>
                </a:ext>
              </a:extLst>
            </p:cNvPr>
            <p:cNvSpPr/>
            <p:nvPr/>
          </p:nvSpPr>
          <p:spPr>
            <a:xfrm>
              <a:off x="1984021" y="1787789"/>
              <a:ext cx="4756298" cy="3455581"/>
            </a:xfrm>
            <a:prstGeom prst="rect">
              <a:avLst/>
            </a:prstGeom>
            <a:solidFill>
              <a:srgbClr val="F1B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 name="2 CuadroTexto">
            <a:extLst>
              <a:ext uri="{FF2B5EF4-FFF2-40B4-BE49-F238E27FC236}">
                <a16:creationId xmlns:a16="http://schemas.microsoft.com/office/drawing/2014/main" id="{7E274A52-6264-4ADF-9FA9-00F975712476}"/>
              </a:ext>
            </a:extLst>
          </p:cNvPr>
          <p:cNvSpPr txBox="1"/>
          <p:nvPr/>
        </p:nvSpPr>
        <p:spPr>
          <a:xfrm>
            <a:off x="220542" y="433258"/>
            <a:ext cx="2894797" cy="523220"/>
          </a:xfrm>
          <a:prstGeom prst="rect">
            <a:avLst/>
          </a:prstGeom>
          <a:noFill/>
        </p:spPr>
        <p:txBody>
          <a:bodyPr wrap="square">
            <a:spAutoFit/>
          </a:bodyPr>
          <a:lstStyle/>
          <a:p>
            <a:pPr algn="ctr">
              <a:defRPr/>
            </a:pPr>
            <a:r>
              <a:rPr lang="es-ES" sz="2800" b="1" dirty="0">
                <a:solidFill>
                  <a:srgbClr val="C8102C"/>
                </a:solidFill>
              </a:rPr>
              <a:t>Modalidades</a:t>
            </a:r>
          </a:p>
        </p:txBody>
      </p:sp>
      <p:sp>
        <p:nvSpPr>
          <p:cNvPr id="3" name="Rectángulo 2">
            <a:extLst>
              <a:ext uri="{FF2B5EF4-FFF2-40B4-BE49-F238E27FC236}">
                <a16:creationId xmlns:a16="http://schemas.microsoft.com/office/drawing/2014/main" id="{4BDA6B4B-D832-4A5F-8EAD-A391570A9DB9}"/>
              </a:ext>
            </a:extLst>
          </p:cNvPr>
          <p:cNvSpPr/>
          <p:nvPr/>
        </p:nvSpPr>
        <p:spPr>
          <a:xfrm>
            <a:off x="1494442" y="1737872"/>
            <a:ext cx="4706885" cy="3724096"/>
          </a:xfrm>
          <a:prstGeom prst="rect">
            <a:avLst/>
          </a:prstGeom>
        </p:spPr>
        <p:txBody>
          <a:bodyPr wrap="square">
            <a:spAutoFit/>
          </a:bodyPr>
          <a:lstStyle/>
          <a:p>
            <a:pPr algn="just"/>
            <a:r>
              <a:rPr lang="es-MX" sz="2000" b="1" dirty="0">
                <a:solidFill>
                  <a:schemeClr val="bg1"/>
                </a:solidFill>
              </a:rPr>
              <a:t>2. Acoso Sexual Laboral Verbal: </a:t>
            </a:r>
          </a:p>
          <a:p>
            <a:pPr algn="just"/>
            <a:endParaRPr lang="es-MX" dirty="0">
              <a:solidFill>
                <a:schemeClr val="bg1"/>
              </a:solidFill>
            </a:endParaRPr>
          </a:p>
          <a:p>
            <a:pPr algn="just"/>
            <a:r>
              <a:rPr lang="es-MX" dirty="0">
                <a:solidFill>
                  <a:schemeClr val="bg1"/>
                </a:solidFill>
              </a:rPr>
              <a:t>Comentarios o insinuaciones sexuales, chistes de carácter sexual, preguntar sobre fantasías eróticas, comentarios homofóbicos, insultos basados en el sexo de otra persona, o calificando su sexualidad, transformar discusiones de trabajo en conversaciones con fines de promoción o ascenso.</a:t>
            </a:r>
          </a:p>
          <a:p>
            <a:pPr algn="just"/>
            <a:r>
              <a:rPr lang="es-MX" dirty="0">
                <a:solidFill>
                  <a:schemeClr val="bg1"/>
                </a:solidFill>
              </a:rPr>
              <a:t>también pueden: comentarios y preguntas ofensivas relacionadas con la forma de vestir, orientación sexual o estilo de vida de la persona que por ello se siente afectada.</a:t>
            </a:r>
            <a:endParaRPr lang="es-CO" dirty="0">
              <a:solidFill>
                <a:schemeClr val="bg1"/>
              </a:solidFill>
            </a:endParaRPr>
          </a:p>
        </p:txBody>
      </p:sp>
    </p:spTree>
    <p:extLst>
      <p:ext uri="{BB962C8B-B14F-4D97-AF65-F5344CB8AC3E}">
        <p14:creationId xmlns:p14="http://schemas.microsoft.com/office/powerpoint/2010/main" val="2416034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89280C6E-9009-45F4-99DB-F1AEA59C6097}"/>
              </a:ext>
            </a:extLst>
          </p:cNvPr>
          <p:cNvGrpSpPr/>
          <p:nvPr/>
        </p:nvGrpSpPr>
        <p:grpSpPr>
          <a:xfrm>
            <a:off x="1761918" y="1845450"/>
            <a:ext cx="4334082" cy="3463457"/>
            <a:chOff x="1984021" y="1787789"/>
            <a:chExt cx="4943189" cy="3673297"/>
          </a:xfrm>
        </p:grpSpPr>
        <p:sp>
          <p:nvSpPr>
            <p:cNvPr id="4" name="Rectángulo 3">
              <a:extLst>
                <a:ext uri="{FF2B5EF4-FFF2-40B4-BE49-F238E27FC236}">
                  <a16:creationId xmlns:a16="http://schemas.microsoft.com/office/drawing/2014/main" id="{6DA7F1AA-9D81-4AA0-A5AE-CDEFC98B0E6C}"/>
                </a:ext>
              </a:extLst>
            </p:cNvPr>
            <p:cNvSpPr/>
            <p:nvPr/>
          </p:nvSpPr>
          <p:spPr>
            <a:xfrm>
              <a:off x="2170912" y="2005505"/>
              <a:ext cx="4756298" cy="3455581"/>
            </a:xfrm>
            <a:prstGeom prst="rect">
              <a:avLst/>
            </a:prstGeom>
            <a:solidFill>
              <a:srgbClr val="C8102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D8EF9D26-F54D-4127-8F41-64CDA5854098}"/>
                </a:ext>
              </a:extLst>
            </p:cNvPr>
            <p:cNvSpPr/>
            <p:nvPr/>
          </p:nvSpPr>
          <p:spPr>
            <a:xfrm>
              <a:off x="1984021" y="1787789"/>
              <a:ext cx="4756298" cy="3455581"/>
            </a:xfrm>
            <a:prstGeom prst="rect">
              <a:avLst/>
            </a:prstGeom>
            <a:solidFill>
              <a:srgbClr val="F1B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 name="2 CuadroTexto">
            <a:extLst>
              <a:ext uri="{FF2B5EF4-FFF2-40B4-BE49-F238E27FC236}">
                <a16:creationId xmlns:a16="http://schemas.microsoft.com/office/drawing/2014/main" id="{7E274A52-6264-4ADF-9FA9-00F975712476}"/>
              </a:ext>
            </a:extLst>
          </p:cNvPr>
          <p:cNvSpPr txBox="1"/>
          <p:nvPr/>
        </p:nvSpPr>
        <p:spPr>
          <a:xfrm>
            <a:off x="220542" y="433258"/>
            <a:ext cx="2894797" cy="523220"/>
          </a:xfrm>
          <a:prstGeom prst="rect">
            <a:avLst/>
          </a:prstGeom>
          <a:noFill/>
        </p:spPr>
        <p:txBody>
          <a:bodyPr wrap="square">
            <a:spAutoFit/>
          </a:bodyPr>
          <a:lstStyle/>
          <a:p>
            <a:pPr algn="ctr">
              <a:defRPr/>
            </a:pPr>
            <a:r>
              <a:rPr lang="es-ES" sz="2800" b="1" dirty="0">
                <a:solidFill>
                  <a:srgbClr val="C8102C"/>
                </a:solidFill>
              </a:rPr>
              <a:t>Modalidades</a:t>
            </a:r>
          </a:p>
        </p:txBody>
      </p:sp>
      <p:sp>
        <p:nvSpPr>
          <p:cNvPr id="3" name="Rectángulo 2">
            <a:extLst>
              <a:ext uri="{FF2B5EF4-FFF2-40B4-BE49-F238E27FC236}">
                <a16:creationId xmlns:a16="http://schemas.microsoft.com/office/drawing/2014/main" id="{4BDA6B4B-D832-4A5F-8EAD-A391570A9DB9}"/>
              </a:ext>
            </a:extLst>
          </p:cNvPr>
          <p:cNvSpPr/>
          <p:nvPr/>
        </p:nvSpPr>
        <p:spPr>
          <a:xfrm>
            <a:off x="2126320" y="2357821"/>
            <a:ext cx="3524125" cy="2400657"/>
          </a:xfrm>
          <a:prstGeom prst="rect">
            <a:avLst/>
          </a:prstGeom>
        </p:spPr>
        <p:txBody>
          <a:bodyPr wrap="square">
            <a:spAutoFit/>
          </a:bodyPr>
          <a:lstStyle/>
          <a:p>
            <a:pPr algn="just"/>
            <a:r>
              <a:rPr lang="es-ES" sz="2000" b="1" dirty="0">
                <a:solidFill>
                  <a:schemeClr val="bg1"/>
                </a:solidFill>
              </a:rPr>
              <a:t>3. Acoso Sexual Laboral no verbal: </a:t>
            </a:r>
          </a:p>
          <a:p>
            <a:pPr algn="just"/>
            <a:endParaRPr lang="es-ES" sz="2000" b="1" dirty="0">
              <a:solidFill>
                <a:schemeClr val="bg1"/>
              </a:solidFill>
            </a:endParaRPr>
          </a:p>
          <a:p>
            <a:pPr algn="just"/>
            <a:r>
              <a:rPr lang="es-ES" dirty="0">
                <a:solidFill>
                  <a:schemeClr val="bg1"/>
                </a:solidFill>
              </a:rPr>
              <a:t>Pornografía como exhibición de fotos, calendarios, fondos de pantalla en los computadores u otro material sexualmente explícito, envío de cartas anónimas o silbidos. </a:t>
            </a:r>
          </a:p>
        </p:txBody>
      </p:sp>
      <p:pic>
        <p:nvPicPr>
          <p:cNvPr id="8" name="Imagen 7">
            <a:extLst>
              <a:ext uri="{FF2B5EF4-FFF2-40B4-BE49-F238E27FC236}">
                <a16:creationId xmlns:a16="http://schemas.microsoft.com/office/drawing/2014/main" id="{69CB0994-9EC1-4D08-99FA-9FD6AAAEDD78}"/>
              </a:ext>
            </a:extLst>
          </p:cNvPr>
          <p:cNvPicPr>
            <a:picLocks noChangeAspect="1"/>
          </p:cNvPicPr>
          <p:nvPr/>
        </p:nvPicPr>
        <p:blipFill rotWithShape="1">
          <a:blip r:embed="rId3"/>
          <a:srcRect l="8723" r="8662" b="9281"/>
          <a:stretch/>
        </p:blipFill>
        <p:spPr>
          <a:xfrm>
            <a:off x="6096000" y="2074074"/>
            <a:ext cx="4038008" cy="3234152"/>
          </a:xfrm>
          <a:prstGeom prst="rect">
            <a:avLst/>
          </a:prstGeom>
        </p:spPr>
      </p:pic>
    </p:spTree>
    <p:extLst>
      <p:ext uri="{BB962C8B-B14F-4D97-AF65-F5344CB8AC3E}">
        <p14:creationId xmlns:p14="http://schemas.microsoft.com/office/powerpoint/2010/main" val="712054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89280C6E-9009-45F4-99DB-F1AEA59C6097}"/>
              </a:ext>
            </a:extLst>
          </p:cNvPr>
          <p:cNvGrpSpPr/>
          <p:nvPr/>
        </p:nvGrpSpPr>
        <p:grpSpPr>
          <a:xfrm>
            <a:off x="1761918" y="1845450"/>
            <a:ext cx="4334082" cy="3463457"/>
            <a:chOff x="1984021" y="1787789"/>
            <a:chExt cx="4943189" cy="3673297"/>
          </a:xfrm>
        </p:grpSpPr>
        <p:sp>
          <p:nvSpPr>
            <p:cNvPr id="4" name="Rectángulo 3">
              <a:extLst>
                <a:ext uri="{FF2B5EF4-FFF2-40B4-BE49-F238E27FC236}">
                  <a16:creationId xmlns:a16="http://schemas.microsoft.com/office/drawing/2014/main" id="{6DA7F1AA-9D81-4AA0-A5AE-CDEFC98B0E6C}"/>
                </a:ext>
              </a:extLst>
            </p:cNvPr>
            <p:cNvSpPr/>
            <p:nvPr/>
          </p:nvSpPr>
          <p:spPr>
            <a:xfrm>
              <a:off x="2170912" y="2005505"/>
              <a:ext cx="4756298" cy="3455581"/>
            </a:xfrm>
            <a:prstGeom prst="rect">
              <a:avLst/>
            </a:prstGeom>
            <a:solidFill>
              <a:srgbClr val="C8102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D8EF9D26-F54D-4127-8F41-64CDA5854098}"/>
                </a:ext>
              </a:extLst>
            </p:cNvPr>
            <p:cNvSpPr/>
            <p:nvPr/>
          </p:nvSpPr>
          <p:spPr>
            <a:xfrm>
              <a:off x="1984021" y="1787789"/>
              <a:ext cx="4756298" cy="3455581"/>
            </a:xfrm>
            <a:prstGeom prst="rect">
              <a:avLst/>
            </a:prstGeom>
            <a:solidFill>
              <a:srgbClr val="F1B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 name="2 CuadroTexto">
            <a:extLst>
              <a:ext uri="{FF2B5EF4-FFF2-40B4-BE49-F238E27FC236}">
                <a16:creationId xmlns:a16="http://schemas.microsoft.com/office/drawing/2014/main" id="{7E274A52-6264-4ADF-9FA9-00F975712476}"/>
              </a:ext>
            </a:extLst>
          </p:cNvPr>
          <p:cNvSpPr txBox="1"/>
          <p:nvPr/>
        </p:nvSpPr>
        <p:spPr>
          <a:xfrm>
            <a:off x="220542" y="433258"/>
            <a:ext cx="2894797" cy="523220"/>
          </a:xfrm>
          <a:prstGeom prst="rect">
            <a:avLst/>
          </a:prstGeom>
          <a:noFill/>
        </p:spPr>
        <p:txBody>
          <a:bodyPr wrap="square">
            <a:spAutoFit/>
          </a:bodyPr>
          <a:lstStyle/>
          <a:p>
            <a:pPr algn="ctr">
              <a:defRPr/>
            </a:pPr>
            <a:r>
              <a:rPr lang="es-ES" sz="2800" b="1" dirty="0">
                <a:solidFill>
                  <a:srgbClr val="C8102C"/>
                </a:solidFill>
              </a:rPr>
              <a:t>Modalidades</a:t>
            </a:r>
          </a:p>
        </p:txBody>
      </p:sp>
      <p:sp>
        <p:nvSpPr>
          <p:cNvPr id="9" name="Rectángulo 8">
            <a:extLst>
              <a:ext uri="{FF2B5EF4-FFF2-40B4-BE49-F238E27FC236}">
                <a16:creationId xmlns:a16="http://schemas.microsoft.com/office/drawing/2014/main" id="{DC946678-4126-4971-9577-05B419E66DB1}"/>
              </a:ext>
            </a:extLst>
          </p:cNvPr>
          <p:cNvSpPr/>
          <p:nvPr/>
        </p:nvSpPr>
        <p:spPr>
          <a:xfrm>
            <a:off x="2156684" y="2383354"/>
            <a:ext cx="3708412" cy="2369880"/>
          </a:xfrm>
          <a:prstGeom prst="rect">
            <a:avLst/>
          </a:prstGeom>
        </p:spPr>
        <p:txBody>
          <a:bodyPr wrap="square">
            <a:spAutoFit/>
          </a:bodyPr>
          <a:lstStyle/>
          <a:p>
            <a:r>
              <a:rPr lang="es-MX" sz="2000" b="1" dirty="0">
                <a:solidFill>
                  <a:schemeClr val="bg1"/>
                </a:solidFill>
              </a:rPr>
              <a:t>4. Otros Tipos de Acoso Sexual Laboral :</a:t>
            </a:r>
          </a:p>
          <a:p>
            <a:endParaRPr lang="es-MX" dirty="0">
              <a:solidFill>
                <a:schemeClr val="bg1"/>
              </a:solidFill>
            </a:endParaRPr>
          </a:p>
          <a:p>
            <a:r>
              <a:rPr lang="es-MX" dirty="0">
                <a:solidFill>
                  <a:schemeClr val="bg1"/>
                </a:solidFill>
              </a:rPr>
              <a:t>Obligar a las mujeres a trabajar fuera de los horarios normales con alguna finalidad sexual,</a:t>
            </a:r>
          </a:p>
          <a:p>
            <a:r>
              <a:rPr lang="es-MX" dirty="0">
                <a:solidFill>
                  <a:schemeClr val="bg1"/>
                </a:solidFill>
              </a:rPr>
              <a:t> inventiva o represiva de comportamientos. </a:t>
            </a:r>
            <a:endParaRPr lang="es-CO" dirty="0">
              <a:solidFill>
                <a:schemeClr val="bg1"/>
              </a:solidFill>
            </a:endParaRPr>
          </a:p>
        </p:txBody>
      </p:sp>
      <p:pic>
        <p:nvPicPr>
          <p:cNvPr id="6" name="Imagen 5">
            <a:extLst>
              <a:ext uri="{FF2B5EF4-FFF2-40B4-BE49-F238E27FC236}">
                <a16:creationId xmlns:a16="http://schemas.microsoft.com/office/drawing/2014/main" id="{2B697987-5596-4473-BB43-7D14F721475B}"/>
              </a:ext>
            </a:extLst>
          </p:cNvPr>
          <p:cNvPicPr>
            <a:picLocks noChangeAspect="1"/>
          </p:cNvPicPr>
          <p:nvPr/>
        </p:nvPicPr>
        <p:blipFill>
          <a:blip r:embed="rId3"/>
          <a:stretch>
            <a:fillRect/>
          </a:stretch>
        </p:blipFill>
        <p:spPr>
          <a:xfrm>
            <a:off x="6096000" y="2288672"/>
            <a:ext cx="4103178" cy="2782292"/>
          </a:xfrm>
          <a:prstGeom prst="rect">
            <a:avLst/>
          </a:prstGeom>
        </p:spPr>
      </p:pic>
    </p:spTree>
    <p:extLst>
      <p:ext uri="{BB962C8B-B14F-4D97-AF65-F5344CB8AC3E}">
        <p14:creationId xmlns:p14="http://schemas.microsoft.com/office/powerpoint/2010/main" val="3982628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963BF38-B8A9-4530-8DFE-6628CE5B0834}"/>
              </a:ext>
            </a:extLst>
          </p:cNvPr>
          <p:cNvSpPr/>
          <p:nvPr/>
        </p:nvSpPr>
        <p:spPr>
          <a:xfrm>
            <a:off x="5068304" y="2511808"/>
            <a:ext cx="5287812" cy="1754326"/>
          </a:xfrm>
          <a:prstGeom prst="rect">
            <a:avLst/>
          </a:prstGeom>
        </p:spPr>
        <p:txBody>
          <a:bodyPr wrap="square">
            <a:spAutoFit/>
          </a:bodyPr>
          <a:lstStyle/>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Persona natural </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Servidora o servidor público</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Quienes tengan una relación laboral con la entidad y quienes son contratistas de la misma entidad. </a:t>
            </a:r>
          </a:p>
        </p:txBody>
      </p:sp>
      <p:sp>
        <p:nvSpPr>
          <p:cNvPr id="9" name="Rectángulo 8">
            <a:extLst>
              <a:ext uri="{FF2B5EF4-FFF2-40B4-BE49-F238E27FC236}">
                <a16:creationId xmlns:a16="http://schemas.microsoft.com/office/drawing/2014/main" id="{9496A262-AD62-4F31-9B49-7A61A2E00289}"/>
              </a:ext>
            </a:extLst>
          </p:cNvPr>
          <p:cNvSpPr/>
          <p:nvPr/>
        </p:nvSpPr>
        <p:spPr>
          <a:xfrm>
            <a:off x="0" y="0"/>
            <a:ext cx="590550" cy="6858000"/>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Triángulo isósceles 9">
            <a:extLst>
              <a:ext uri="{FF2B5EF4-FFF2-40B4-BE49-F238E27FC236}">
                <a16:creationId xmlns:a16="http://schemas.microsoft.com/office/drawing/2014/main" id="{673F8751-BC7E-41DD-9309-BA66CFFD24C5}"/>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33D57E15-4CE0-49A3-9D0B-8FB1BDD5B4F6}"/>
              </a:ext>
            </a:extLst>
          </p:cNvPr>
          <p:cNvSpPr/>
          <p:nvPr/>
        </p:nvSpPr>
        <p:spPr>
          <a:xfrm rot="16200000">
            <a:off x="1334435" y="1536458"/>
            <a:ext cx="1965484" cy="3786632"/>
          </a:xfrm>
          <a:prstGeom prst="rec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7926C23C-EABC-46F5-96CB-92C621CA4804}"/>
              </a:ext>
            </a:extLst>
          </p:cNvPr>
          <p:cNvSpPr txBox="1"/>
          <p:nvPr/>
        </p:nvSpPr>
        <p:spPr>
          <a:xfrm>
            <a:off x="590550" y="2644943"/>
            <a:ext cx="3480534" cy="1569660"/>
          </a:xfrm>
          <a:prstGeom prst="rect">
            <a:avLst/>
          </a:prstGeom>
          <a:noFill/>
        </p:spPr>
        <p:txBody>
          <a:bodyPr wrap="square" rtlCol="0">
            <a:spAutoFit/>
          </a:bodyPr>
          <a:lstStyle/>
          <a:p>
            <a:r>
              <a:rPr lang="es-ES" sz="2400" b="1" dirty="0">
                <a:solidFill>
                  <a:schemeClr val="bg1"/>
                </a:solidFill>
              </a:rPr>
              <a:t>¿Quiénes son sujetas y sujetos de la ley o pueden ser víctimas o agentes del ASL?</a:t>
            </a:r>
          </a:p>
        </p:txBody>
      </p:sp>
      <p:pic>
        <p:nvPicPr>
          <p:cNvPr id="8" name="Imagen 7">
            <a:extLst>
              <a:ext uri="{FF2B5EF4-FFF2-40B4-BE49-F238E27FC236}">
                <a16:creationId xmlns:a16="http://schemas.microsoft.com/office/drawing/2014/main" id="{847F840E-F396-46FA-AFE6-2BBFDFB628A8}"/>
              </a:ext>
            </a:extLst>
          </p:cNvPr>
          <p:cNvPicPr>
            <a:picLocks noChangeAspect="1"/>
          </p:cNvPicPr>
          <p:nvPr/>
        </p:nvPicPr>
        <p:blipFill rotWithShape="1">
          <a:blip r:embed="rId2"/>
          <a:srcRect t="50850"/>
          <a:stretch/>
        </p:blipFill>
        <p:spPr>
          <a:xfrm>
            <a:off x="5068303" y="4489738"/>
            <a:ext cx="2973962" cy="1461697"/>
          </a:xfrm>
          <a:prstGeom prst="rect">
            <a:avLst/>
          </a:prstGeom>
        </p:spPr>
      </p:pic>
      <p:pic>
        <p:nvPicPr>
          <p:cNvPr id="12" name="Imagen 11">
            <a:extLst>
              <a:ext uri="{FF2B5EF4-FFF2-40B4-BE49-F238E27FC236}">
                <a16:creationId xmlns:a16="http://schemas.microsoft.com/office/drawing/2014/main" id="{D6227E12-F817-44B7-BE8E-65BBD601BA91}"/>
              </a:ext>
            </a:extLst>
          </p:cNvPr>
          <p:cNvPicPr>
            <a:picLocks noChangeAspect="1"/>
          </p:cNvPicPr>
          <p:nvPr/>
        </p:nvPicPr>
        <p:blipFill rotWithShape="1">
          <a:blip r:embed="rId2"/>
          <a:srcRect b="53354"/>
          <a:stretch/>
        </p:blipFill>
        <p:spPr>
          <a:xfrm>
            <a:off x="5068303" y="877502"/>
            <a:ext cx="2973962" cy="1387235"/>
          </a:xfrm>
          <a:prstGeom prst="rect">
            <a:avLst/>
          </a:prstGeom>
        </p:spPr>
      </p:pic>
    </p:spTree>
    <p:extLst>
      <p:ext uri="{BB962C8B-B14F-4D97-AF65-F5344CB8AC3E}">
        <p14:creationId xmlns:p14="http://schemas.microsoft.com/office/powerpoint/2010/main" val="1014895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9496A262-AD62-4F31-9B49-7A61A2E00289}"/>
              </a:ext>
            </a:extLst>
          </p:cNvPr>
          <p:cNvSpPr/>
          <p:nvPr/>
        </p:nvSpPr>
        <p:spPr>
          <a:xfrm>
            <a:off x="-1" y="0"/>
            <a:ext cx="6645349" cy="6858000"/>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Triángulo isósceles 9">
            <a:extLst>
              <a:ext uri="{FF2B5EF4-FFF2-40B4-BE49-F238E27FC236}">
                <a16:creationId xmlns:a16="http://schemas.microsoft.com/office/drawing/2014/main" id="{673F8751-BC7E-41DD-9309-BA66CFFD24C5}"/>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7926C23C-EABC-46F5-96CB-92C621CA4804}"/>
              </a:ext>
            </a:extLst>
          </p:cNvPr>
          <p:cNvSpPr txBox="1"/>
          <p:nvPr/>
        </p:nvSpPr>
        <p:spPr>
          <a:xfrm>
            <a:off x="2615466" y="3065252"/>
            <a:ext cx="3115483" cy="1200329"/>
          </a:xfrm>
          <a:prstGeom prst="rect">
            <a:avLst/>
          </a:prstGeom>
          <a:noFill/>
        </p:spPr>
        <p:txBody>
          <a:bodyPr wrap="square" rtlCol="0">
            <a:spAutoFit/>
          </a:bodyPr>
          <a:lstStyle/>
          <a:p>
            <a:r>
              <a:rPr lang="es-ES" sz="2400" b="1" dirty="0">
                <a:solidFill>
                  <a:schemeClr val="bg1"/>
                </a:solidFill>
              </a:rPr>
              <a:t>Daños que se reconocen como consecuencia del ASL:</a:t>
            </a:r>
          </a:p>
        </p:txBody>
      </p:sp>
      <p:sp>
        <p:nvSpPr>
          <p:cNvPr id="7" name="Rectángulo 6">
            <a:extLst>
              <a:ext uri="{FF2B5EF4-FFF2-40B4-BE49-F238E27FC236}">
                <a16:creationId xmlns:a16="http://schemas.microsoft.com/office/drawing/2014/main" id="{3963BF38-B8A9-4530-8DFE-6628CE5B0834}"/>
              </a:ext>
            </a:extLst>
          </p:cNvPr>
          <p:cNvSpPr/>
          <p:nvPr/>
        </p:nvSpPr>
        <p:spPr>
          <a:xfrm>
            <a:off x="6347637" y="2791604"/>
            <a:ext cx="2434856" cy="1938992"/>
          </a:xfrm>
          <a:prstGeom prst="rect">
            <a:avLst/>
          </a:prstGeom>
        </p:spPr>
        <p:txBody>
          <a:bodyPr wrap="square">
            <a:spAutoFit/>
          </a:bodyPr>
          <a:lstStyle/>
          <a:p>
            <a:pPr marL="285750" indent="-285750" algn="just">
              <a:buClr>
                <a:srgbClr val="C8102C"/>
              </a:buClr>
              <a:buFont typeface="Courier New" panose="02070309020205020404" pitchFamily="49" charset="0"/>
              <a:buChar char="o"/>
            </a:pPr>
            <a:r>
              <a:rPr lang="es-ES" sz="2400" dirty="0">
                <a:solidFill>
                  <a:schemeClr val="tx1">
                    <a:lumMod val="75000"/>
                    <a:lumOff val="25000"/>
                  </a:schemeClr>
                </a:solidFill>
              </a:rPr>
              <a:t> Físico </a:t>
            </a:r>
          </a:p>
          <a:p>
            <a:pPr marL="285750" indent="-285750" algn="just">
              <a:buClr>
                <a:srgbClr val="C8102C"/>
              </a:buClr>
              <a:buFont typeface="Courier New" panose="02070309020205020404" pitchFamily="49" charset="0"/>
              <a:buChar char="o"/>
            </a:pPr>
            <a:endParaRPr lang="es-ES" sz="2400" dirty="0">
              <a:solidFill>
                <a:schemeClr val="tx1">
                  <a:lumMod val="75000"/>
                  <a:lumOff val="25000"/>
                </a:schemeClr>
              </a:solidFill>
            </a:endParaRPr>
          </a:p>
          <a:p>
            <a:pPr marL="285750" indent="-285750" algn="just">
              <a:buClr>
                <a:srgbClr val="C8102C"/>
              </a:buClr>
              <a:buFont typeface="Courier New" panose="02070309020205020404" pitchFamily="49" charset="0"/>
              <a:buChar char="o"/>
            </a:pPr>
            <a:r>
              <a:rPr lang="es-ES" sz="2400" dirty="0">
                <a:solidFill>
                  <a:schemeClr val="tx1">
                    <a:lumMod val="75000"/>
                    <a:lumOff val="25000"/>
                  </a:schemeClr>
                </a:solidFill>
              </a:rPr>
              <a:t> Sexual</a:t>
            </a:r>
          </a:p>
          <a:p>
            <a:pPr marL="285750" indent="-285750" algn="just">
              <a:buClr>
                <a:srgbClr val="C8102C"/>
              </a:buClr>
              <a:buFont typeface="Courier New" panose="02070309020205020404" pitchFamily="49" charset="0"/>
              <a:buChar char="o"/>
            </a:pPr>
            <a:endParaRPr lang="es-ES" sz="2400" dirty="0">
              <a:solidFill>
                <a:schemeClr val="tx1">
                  <a:lumMod val="75000"/>
                  <a:lumOff val="25000"/>
                </a:schemeClr>
              </a:solidFill>
            </a:endParaRPr>
          </a:p>
          <a:p>
            <a:pPr marL="285750" indent="-285750" algn="just">
              <a:buClr>
                <a:srgbClr val="C8102C"/>
              </a:buClr>
              <a:buFont typeface="Courier New" panose="02070309020205020404" pitchFamily="49" charset="0"/>
              <a:buChar char="o"/>
            </a:pPr>
            <a:r>
              <a:rPr lang="es-ES" sz="2400" dirty="0">
                <a:solidFill>
                  <a:schemeClr val="tx1">
                    <a:lumMod val="75000"/>
                    <a:lumOff val="25000"/>
                  </a:schemeClr>
                </a:solidFill>
              </a:rPr>
              <a:t> Psicológico</a:t>
            </a:r>
          </a:p>
        </p:txBody>
      </p:sp>
      <p:pic>
        <p:nvPicPr>
          <p:cNvPr id="14" name="Picture 2" descr="Resultado de imagen para alma fisico emocion dibujos">
            <a:extLst>
              <a:ext uri="{FF2B5EF4-FFF2-40B4-BE49-F238E27FC236}">
                <a16:creationId xmlns:a16="http://schemas.microsoft.com/office/drawing/2014/main" id="{A2E511D1-9A4F-4145-AC97-0478655C0F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022" b="-1"/>
          <a:stretch/>
        </p:blipFill>
        <p:spPr bwMode="auto">
          <a:xfrm>
            <a:off x="1391259" y="2995556"/>
            <a:ext cx="1224207" cy="143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080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963BF38-B8A9-4530-8DFE-6628CE5B0834}"/>
              </a:ext>
            </a:extLst>
          </p:cNvPr>
          <p:cNvSpPr/>
          <p:nvPr/>
        </p:nvSpPr>
        <p:spPr>
          <a:xfrm>
            <a:off x="3989568" y="1008462"/>
            <a:ext cx="7404854" cy="5078313"/>
          </a:xfrm>
          <a:prstGeom prst="rect">
            <a:avLst/>
          </a:prstGeom>
        </p:spPr>
        <p:txBody>
          <a:bodyPr wrap="square">
            <a:spAutoFit/>
          </a:bodyPr>
          <a:lstStyle/>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La impunidad de los agresores.</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El silencio de las mujeres.</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Lo socialmente construido sobre la inferioridad de la mujer.</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Las violencias son tratadas como una cuestión natural y su siguiente canalización.</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La transformación de víctimas en culpables (mujer provocó, lo merecía).</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Los medios de comunicación, que refuerza los valores del patriarcado.</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La negativa para aceptar que las mujeres tienen autonomía en sus cuerpos.</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Courier New" panose="02070309020205020404" pitchFamily="49" charset="0"/>
              <a:buChar char="o"/>
            </a:pPr>
            <a:r>
              <a:rPr lang="es-ES" dirty="0">
                <a:solidFill>
                  <a:schemeClr val="tx1">
                    <a:lumMod val="75000"/>
                    <a:lumOff val="25000"/>
                  </a:schemeClr>
                </a:solidFill>
              </a:rPr>
              <a:t>Las excusas para intentar justificar los actos de violencia:  alcohol, estrés, locura. </a:t>
            </a:r>
          </a:p>
        </p:txBody>
      </p:sp>
      <p:sp>
        <p:nvSpPr>
          <p:cNvPr id="9" name="Rectángulo 8">
            <a:extLst>
              <a:ext uri="{FF2B5EF4-FFF2-40B4-BE49-F238E27FC236}">
                <a16:creationId xmlns:a16="http://schemas.microsoft.com/office/drawing/2014/main" id="{9496A262-AD62-4F31-9B49-7A61A2E00289}"/>
              </a:ext>
            </a:extLst>
          </p:cNvPr>
          <p:cNvSpPr/>
          <p:nvPr/>
        </p:nvSpPr>
        <p:spPr>
          <a:xfrm>
            <a:off x="0" y="0"/>
            <a:ext cx="590550" cy="6858000"/>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Triángulo isósceles 9">
            <a:extLst>
              <a:ext uri="{FF2B5EF4-FFF2-40B4-BE49-F238E27FC236}">
                <a16:creationId xmlns:a16="http://schemas.microsoft.com/office/drawing/2014/main" id="{673F8751-BC7E-41DD-9309-BA66CFFD24C5}"/>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33D57E15-4CE0-49A3-9D0B-8FB1BDD5B4F6}"/>
              </a:ext>
            </a:extLst>
          </p:cNvPr>
          <p:cNvSpPr/>
          <p:nvPr/>
        </p:nvSpPr>
        <p:spPr>
          <a:xfrm rot="16200000">
            <a:off x="1376195" y="1825407"/>
            <a:ext cx="1371601" cy="3276269"/>
          </a:xfrm>
          <a:prstGeom prst="rec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7926C23C-EABC-46F5-96CB-92C621CA4804}"/>
              </a:ext>
            </a:extLst>
          </p:cNvPr>
          <p:cNvSpPr txBox="1"/>
          <p:nvPr/>
        </p:nvSpPr>
        <p:spPr>
          <a:xfrm>
            <a:off x="582163" y="2909543"/>
            <a:ext cx="3052097" cy="1107996"/>
          </a:xfrm>
          <a:prstGeom prst="rect">
            <a:avLst/>
          </a:prstGeom>
          <a:noFill/>
        </p:spPr>
        <p:txBody>
          <a:bodyPr wrap="square" rtlCol="0">
            <a:spAutoFit/>
          </a:bodyPr>
          <a:lstStyle/>
          <a:p>
            <a:r>
              <a:rPr lang="es-ES" sz="2200" b="1" dirty="0">
                <a:solidFill>
                  <a:schemeClr val="bg1"/>
                </a:solidFill>
              </a:rPr>
              <a:t>Factores que contribuyen a mantener la violencia de ASL</a:t>
            </a:r>
          </a:p>
        </p:txBody>
      </p:sp>
    </p:spTree>
    <p:extLst>
      <p:ext uri="{BB962C8B-B14F-4D97-AF65-F5344CB8AC3E}">
        <p14:creationId xmlns:p14="http://schemas.microsoft.com/office/powerpoint/2010/main" val="3219952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788DD92-70B4-47FB-9DD1-E130ADE93079}"/>
              </a:ext>
            </a:extLst>
          </p:cNvPr>
          <p:cNvSpPr/>
          <p:nvPr/>
        </p:nvSpPr>
        <p:spPr>
          <a:xfrm>
            <a:off x="555710" y="581716"/>
            <a:ext cx="4111983" cy="970108"/>
          </a:xfrm>
          <a:prstGeom prst="rect">
            <a:avLst/>
          </a:prstGeom>
        </p:spPr>
        <p:txBody>
          <a:bodyPr wrap="square" lIns="107287" tIns="53643" rIns="107287" bIns="53643">
            <a:spAutoFit/>
          </a:bodyPr>
          <a:lstStyle/>
          <a:p>
            <a:pPr>
              <a:defRPr/>
            </a:pPr>
            <a:r>
              <a:rPr lang="es-ES" sz="2800" b="1" dirty="0">
                <a:solidFill>
                  <a:srgbClr val="C8102C"/>
                </a:solidFill>
              </a:rPr>
              <a:t>¿Qué pasa si el acoso es sexual laboral?</a:t>
            </a:r>
          </a:p>
        </p:txBody>
      </p:sp>
      <p:sp>
        <p:nvSpPr>
          <p:cNvPr id="9" name="Rectángulo: esquinas redondeadas 8">
            <a:extLst>
              <a:ext uri="{FF2B5EF4-FFF2-40B4-BE49-F238E27FC236}">
                <a16:creationId xmlns:a16="http://schemas.microsoft.com/office/drawing/2014/main" id="{9B42BFA1-ADBE-4527-AB13-68858678CBDC}"/>
              </a:ext>
            </a:extLst>
          </p:cNvPr>
          <p:cNvSpPr/>
          <p:nvPr/>
        </p:nvSpPr>
        <p:spPr>
          <a:xfrm>
            <a:off x="3492422" y="1903275"/>
            <a:ext cx="6863690" cy="1126258"/>
          </a:xfrm>
          <a:prstGeom prst="roundRect">
            <a:avLst>
              <a:gd name="adj" fmla="val 43377"/>
            </a:avLst>
          </a:prstGeom>
          <a:solidFill>
            <a:schemeClr val="bg1">
              <a:lumMod val="9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ángulo: esquinas redondeadas 10">
            <a:extLst>
              <a:ext uri="{FF2B5EF4-FFF2-40B4-BE49-F238E27FC236}">
                <a16:creationId xmlns:a16="http://schemas.microsoft.com/office/drawing/2014/main" id="{FA486157-D9F5-4464-BB78-2B874BFB7C90}"/>
              </a:ext>
            </a:extLst>
          </p:cNvPr>
          <p:cNvSpPr/>
          <p:nvPr/>
        </p:nvSpPr>
        <p:spPr>
          <a:xfrm>
            <a:off x="3492421" y="3376637"/>
            <a:ext cx="6863690" cy="1005536"/>
          </a:xfrm>
          <a:prstGeom prst="roundRect">
            <a:avLst>
              <a:gd name="adj" fmla="val 43377"/>
            </a:avLst>
          </a:prstGeom>
          <a:solidFill>
            <a:schemeClr val="bg1">
              <a:lumMod val="9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Elipse 14">
            <a:extLst>
              <a:ext uri="{FF2B5EF4-FFF2-40B4-BE49-F238E27FC236}">
                <a16:creationId xmlns:a16="http://schemas.microsoft.com/office/drawing/2014/main" id="{2D820569-8D29-40C8-A507-89881D63B178}"/>
              </a:ext>
            </a:extLst>
          </p:cNvPr>
          <p:cNvSpPr/>
          <p:nvPr/>
        </p:nvSpPr>
        <p:spPr>
          <a:xfrm>
            <a:off x="2149688" y="1903275"/>
            <a:ext cx="1080000" cy="1080000"/>
          </a:xfrm>
          <a:prstGeom prst="ellipse">
            <a:avLst/>
          </a:prstGeom>
          <a:solidFill>
            <a:schemeClr val="bg1"/>
          </a:solidFill>
          <a:ln w="57150">
            <a:solidFill>
              <a:srgbClr val="F1B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Elipse 15">
            <a:extLst>
              <a:ext uri="{FF2B5EF4-FFF2-40B4-BE49-F238E27FC236}">
                <a16:creationId xmlns:a16="http://schemas.microsoft.com/office/drawing/2014/main" id="{129608A5-FDBA-4FB7-9EFA-B2602ACF9C97}"/>
              </a:ext>
            </a:extLst>
          </p:cNvPr>
          <p:cNvSpPr/>
          <p:nvPr/>
        </p:nvSpPr>
        <p:spPr>
          <a:xfrm>
            <a:off x="2149688" y="3334726"/>
            <a:ext cx="1080000" cy="1080000"/>
          </a:xfrm>
          <a:prstGeom prst="ellipse">
            <a:avLst/>
          </a:prstGeom>
          <a:solidFill>
            <a:schemeClr val="bg1"/>
          </a:solidFill>
          <a:ln w="57150">
            <a:solidFill>
              <a:srgbClr val="F1B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a:extLst>
              <a:ext uri="{FF2B5EF4-FFF2-40B4-BE49-F238E27FC236}">
                <a16:creationId xmlns:a16="http://schemas.microsoft.com/office/drawing/2014/main" id="{1C9F5BBD-4258-4338-8E12-3900F5D72677}"/>
              </a:ext>
            </a:extLst>
          </p:cNvPr>
          <p:cNvSpPr/>
          <p:nvPr/>
        </p:nvSpPr>
        <p:spPr>
          <a:xfrm>
            <a:off x="3766476" y="1924540"/>
            <a:ext cx="6589636" cy="1093219"/>
          </a:xfrm>
          <a:prstGeom prst="rect">
            <a:avLst/>
          </a:prstGeom>
        </p:spPr>
        <p:txBody>
          <a:bodyPr wrap="square" lIns="107287" tIns="53643" rIns="107287" bIns="53643">
            <a:spAutoFit/>
          </a:bodyPr>
          <a:lstStyle/>
          <a:p>
            <a:pPr>
              <a:defRPr/>
            </a:pPr>
            <a:r>
              <a:rPr lang="es-ES" sz="1600" dirty="0">
                <a:solidFill>
                  <a:schemeClr val="tx1">
                    <a:lumMod val="65000"/>
                    <a:lumOff val="35000"/>
                  </a:schemeClr>
                </a:solidFill>
              </a:rPr>
              <a:t>El servidor(a) público que conoce está conducta está obligado a compulsar copias ante la Fiscalía General de la Nación o en su defecto si es el caso es conocido por el Comité de Convivencia debe proceder en igual forma para que la autoridad competente investigue.</a:t>
            </a:r>
          </a:p>
        </p:txBody>
      </p:sp>
      <p:sp>
        <p:nvSpPr>
          <p:cNvPr id="7" name="Rectángulo 6">
            <a:extLst>
              <a:ext uri="{FF2B5EF4-FFF2-40B4-BE49-F238E27FC236}">
                <a16:creationId xmlns:a16="http://schemas.microsoft.com/office/drawing/2014/main" id="{F6AF6F12-BC6C-432B-A974-ADB7D6B452F3}"/>
              </a:ext>
            </a:extLst>
          </p:cNvPr>
          <p:cNvSpPr/>
          <p:nvPr/>
        </p:nvSpPr>
        <p:spPr>
          <a:xfrm>
            <a:off x="3766476" y="3721632"/>
            <a:ext cx="6580960" cy="600776"/>
          </a:xfrm>
          <a:prstGeom prst="rect">
            <a:avLst/>
          </a:prstGeom>
        </p:spPr>
        <p:txBody>
          <a:bodyPr wrap="square" lIns="107287" tIns="53643" rIns="107287" bIns="53643">
            <a:spAutoFit/>
          </a:bodyPr>
          <a:lstStyle/>
          <a:p>
            <a:pPr>
              <a:defRPr/>
            </a:pPr>
            <a:r>
              <a:rPr lang="es-ES" sz="1600" dirty="0">
                <a:solidFill>
                  <a:schemeClr val="tx1">
                    <a:lumMod val="65000"/>
                    <a:lumOff val="35000"/>
                  </a:schemeClr>
                </a:solidFill>
              </a:rPr>
              <a:t>La ARL debe brindar asesoría jurídica y psicológica.</a:t>
            </a:r>
          </a:p>
          <a:p>
            <a:pPr>
              <a:defRPr/>
            </a:pPr>
            <a:r>
              <a:rPr lang="es-CO" sz="1600" dirty="0">
                <a:solidFill>
                  <a:schemeClr val="tx1">
                    <a:lumMod val="65000"/>
                    <a:lumOff val="35000"/>
                  </a:schemeClr>
                </a:solidFill>
              </a:rPr>
              <a:t> </a:t>
            </a:r>
          </a:p>
        </p:txBody>
      </p:sp>
      <p:sp>
        <p:nvSpPr>
          <p:cNvPr id="13" name="Rectángulo: esquinas redondeadas 12">
            <a:extLst>
              <a:ext uri="{FF2B5EF4-FFF2-40B4-BE49-F238E27FC236}">
                <a16:creationId xmlns:a16="http://schemas.microsoft.com/office/drawing/2014/main" id="{4B77701D-03E4-4ABB-8F9D-80327E261F87}"/>
              </a:ext>
            </a:extLst>
          </p:cNvPr>
          <p:cNvSpPr/>
          <p:nvPr/>
        </p:nvSpPr>
        <p:spPr>
          <a:xfrm>
            <a:off x="3492422" y="4863418"/>
            <a:ext cx="6863690" cy="1005536"/>
          </a:xfrm>
          <a:prstGeom prst="roundRect">
            <a:avLst>
              <a:gd name="adj" fmla="val 43377"/>
            </a:avLst>
          </a:prstGeom>
          <a:solidFill>
            <a:schemeClr val="bg1">
              <a:lumMod val="9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Elipse 13">
            <a:extLst>
              <a:ext uri="{FF2B5EF4-FFF2-40B4-BE49-F238E27FC236}">
                <a16:creationId xmlns:a16="http://schemas.microsoft.com/office/drawing/2014/main" id="{5156BA9E-7DD0-4AE3-91BA-22880E9A9007}"/>
              </a:ext>
            </a:extLst>
          </p:cNvPr>
          <p:cNvSpPr/>
          <p:nvPr/>
        </p:nvSpPr>
        <p:spPr>
          <a:xfrm>
            <a:off x="2149688" y="4826186"/>
            <a:ext cx="1080000" cy="1080000"/>
          </a:xfrm>
          <a:prstGeom prst="ellipse">
            <a:avLst/>
          </a:prstGeom>
          <a:solidFill>
            <a:schemeClr val="bg1"/>
          </a:solidFill>
          <a:ln w="57150">
            <a:solidFill>
              <a:srgbClr val="F1B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a:extLst>
              <a:ext uri="{FF2B5EF4-FFF2-40B4-BE49-F238E27FC236}">
                <a16:creationId xmlns:a16="http://schemas.microsoft.com/office/drawing/2014/main" id="{51015BBD-93CB-4A4E-A188-08AD18842750}"/>
              </a:ext>
            </a:extLst>
          </p:cNvPr>
          <p:cNvSpPr/>
          <p:nvPr/>
        </p:nvSpPr>
        <p:spPr>
          <a:xfrm>
            <a:off x="3551868" y="4906464"/>
            <a:ext cx="6804244" cy="1093219"/>
          </a:xfrm>
          <a:prstGeom prst="rect">
            <a:avLst/>
          </a:prstGeom>
        </p:spPr>
        <p:txBody>
          <a:bodyPr wrap="square" lIns="107287" tIns="53643" rIns="107287" bIns="53643">
            <a:spAutoFit/>
          </a:bodyPr>
          <a:lstStyle/>
          <a:p>
            <a:pPr>
              <a:defRPr/>
            </a:pPr>
            <a:r>
              <a:rPr lang="es-ES" sz="1600" dirty="0">
                <a:solidFill>
                  <a:schemeClr val="tx1">
                    <a:lumMod val="65000"/>
                    <a:lumOff val="35000"/>
                  </a:schemeClr>
                </a:solidFill>
              </a:rPr>
              <a:t>Frente a la violencia sexual, la víctima tiene el derecho a no conciliar dicha conducta en materia penal o disciplinaria, pues el Estado tiene la obligación de investigar y sancionar, por lo cual el Comité no podrá proponer ningún acuerdo.</a:t>
            </a:r>
          </a:p>
          <a:p>
            <a:pPr>
              <a:defRPr/>
            </a:pPr>
            <a:r>
              <a:rPr lang="es-CO" sz="1600" dirty="0">
                <a:solidFill>
                  <a:schemeClr val="tx1">
                    <a:lumMod val="65000"/>
                    <a:lumOff val="35000"/>
                  </a:schemeClr>
                </a:solidFill>
              </a:rPr>
              <a:t> </a:t>
            </a:r>
          </a:p>
        </p:txBody>
      </p:sp>
      <p:pic>
        <p:nvPicPr>
          <p:cNvPr id="17410" name="Picture 2" descr="Abuso Sexual, Hostigamiento, Conjunto De Iconos De Vector De Violencia.  Toque Ilustración De Rodilla Y Pecho Ilustraciones Vectoriales, Clip Art  Vectorizado Libre De Derechos. Image 64792166.">
            <a:extLst>
              <a:ext uri="{FF2B5EF4-FFF2-40B4-BE49-F238E27FC236}">
                <a16:creationId xmlns:a16="http://schemas.microsoft.com/office/drawing/2014/main" id="{AFD96316-6C18-4B32-8206-867C3070319E}"/>
              </a:ext>
            </a:extLst>
          </p:cNvPr>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74273" t="74505" r="6387" b="7605"/>
          <a:stretch/>
        </p:blipFill>
        <p:spPr bwMode="auto">
          <a:xfrm>
            <a:off x="2169648" y="2014864"/>
            <a:ext cx="975586" cy="90308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2" name="Imagen 21">
            <a:extLst>
              <a:ext uri="{FF2B5EF4-FFF2-40B4-BE49-F238E27FC236}">
                <a16:creationId xmlns:a16="http://schemas.microsoft.com/office/drawing/2014/main" id="{F50859E7-016C-4077-A19C-54527A12F34E}"/>
              </a:ext>
            </a:extLst>
          </p:cNvPr>
          <p:cNvPicPr>
            <a:picLocks noChangeAspect="1"/>
          </p:cNvPicPr>
          <p:nvPr/>
        </p:nvPicPr>
        <p:blipFill>
          <a:blip r:embed="rId3">
            <a:biLevel thresh="75000"/>
          </a:blip>
          <a:stretch>
            <a:fillRect/>
          </a:stretch>
        </p:blipFill>
        <p:spPr>
          <a:xfrm>
            <a:off x="2239688" y="3622726"/>
            <a:ext cx="900000" cy="504000"/>
          </a:xfrm>
          <a:prstGeom prst="rect">
            <a:avLst/>
          </a:prstGeom>
        </p:spPr>
      </p:pic>
      <p:pic>
        <p:nvPicPr>
          <p:cNvPr id="23" name="Picture 2" descr="Abuso Sexual, Hostigamiento, Conjunto De Iconos De Vector De Violencia.  Toque Ilustración De Rodilla Y Pecho Ilustraciones Vectoriales, Clip Art  Vectorizado Libre De Derechos. Image 64792166.">
            <a:extLst>
              <a:ext uri="{FF2B5EF4-FFF2-40B4-BE49-F238E27FC236}">
                <a16:creationId xmlns:a16="http://schemas.microsoft.com/office/drawing/2014/main" id="{D69F34C5-D1B2-4963-8BED-AB13B5040FA5}"/>
              </a:ext>
            </a:extLst>
          </p:cNvPr>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2863" t="75980" r="27797" b="6130"/>
          <a:stretch/>
        </p:blipFill>
        <p:spPr bwMode="auto">
          <a:xfrm>
            <a:off x="2201895" y="4916422"/>
            <a:ext cx="975586" cy="903080"/>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95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963BF38-B8A9-4530-8DFE-6628CE5B0834}"/>
              </a:ext>
            </a:extLst>
          </p:cNvPr>
          <p:cNvSpPr/>
          <p:nvPr/>
        </p:nvSpPr>
        <p:spPr>
          <a:xfrm>
            <a:off x="4671962" y="2215682"/>
            <a:ext cx="4902656" cy="2862322"/>
          </a:xfrm>
          <a:prstGeom prst="rect">
            <a:avLst/>
          </a:prstGeom>
        </p:spPr>
        <p:txBody>
          <a:bodyPr wrap="square">
            <a:spAutoFit/>
          </a:bodyPr>
          <a:lstStyle/>
          <a:p>
            <a:pPr marL="285750" indent="-285750" algn="just">
              <a:buClr>
                <a:srgbClr val="F1B633"/>
              </a:buClr>
              <a:buFont typeface="Courier New" panose="02070309020205020404" pitchFamily="49" charset="0"/>
              <a:buChar char="o"/>
            </a:pPr>
            <a:r>
              <a:rPr lang="es-ES" b="1" dirty="0">
                <a:solidFill>
                  <a:schemeClr val="tx1">
                    <a:lumMod val="75000"/>
                    <a:lumOff val="25000"/>
                  </a:schemeClr>
                </a:solidFill>
              </a:rPr>
              <a:t>FISCALÍA GENERAL DE LA NACIÓN:</a:t>
            </a:r>
          </a:p>
          <a:p>
            <a:pPr marL="285750" indent="-285750" algn="just">
              <a:buClr>
                <a:srgbClr val="F1B633"/>
              </a:buClr>
              <a:buFont typeface="Courier New" panose="02070309020205020404" pitchFamily="49" charset="0"/>
              <a:buChar char="o"/>
            </a:pPr>
            <a:endParaRPr lang="es-ES" dirty="0">
              <a:solidFill>
                <a:schemeClr val="tx1">
                  <a:lumMod val="75000"/>
                  <a:lumOff val="25000"/>
                </a:schemeClr>
              </a:solidFill>
            </a:endParaRPr>
          </a:p>
          <a:p>
            <a:pPr marL="285750" indent="-285750" algn="just">
              <a:buClr>
                <a:srgbClr val="F1B633"/>
              </a:buClr>
              <a:buFont typeface="Wingdings" panose="05000000000000000000" pitchFamily="2" charset="2"/>
              <a:buChar char="§"/>
            </a:pPr>
            <a:r>
              <a:rPr lang="es-ES" dirty="0">
                <a:solidFill>
                  <a:schemeClr val="tx1">
                    <a:lumMod val="75000"/>
                    <a:lumOff val="25000"/>
                  </a:schemeClr>
                </a:solidFill>
              </a:rPr>
              <a:t>URI:  Unidades de Reacción inmediata</a:t>
            </a:r>
          </a:p>
          <a:p>
            <a:pPr marL="285750" indent="-285750" algn="just">
              <a:buClr>
                <a:srgbClr val="F1B633"/>
              </a:buClr>
              <a:buFont typeface="Wingdings" panose="05000000000000000000" pitchFamily="2" charset="2"/>
              <a:buChar char="§"/>
            </a:pPr>
            <a:endParaRPr lang="es-ES" dirty="0">
              <a:solidFill>
                <a:schemeClr val="tx1">
                  <a:lumMod val="75000"/>
                  <a:lumOff val="25000"/>
                </a:schemeClr>
              </a:solidFill>
            </a:endParaRPr>
          </a:p>
          <a:p>
            <a:pPr marL="285750" indent="-285750" algn="just">
              <a:buClr>
                <a:srgbClr val="F1B633"/>
              </a:buClr>
              <a:buFont typeface="Wingdings" panose="05000000000000000000" pitchFamily="2" charset="2"/>
              <a:buChar char="§"/>
            </a:pPr>
            <a:r>
              <a:rPr lang="es-ES" dirty="0">
                <a:solidFill>
                  <a:schemeClr val="tx1">
                    <a:lumMod val="75000"/>
                    <a:lumOff val="25000"/>
                  </a:schemeClr>
                </a:solidFill>
              </a:rPr>
              <a:t>S.A.U.: Salas de Atención a usuarios. </a:t>
            </a:r>
          </a:p>
          <a:p>
            <a:pPr marL="285750" indent="-285750" algn="just">
              <a:buClr>
                <a:srgbClr val="F1B633"/>
              </a:buClr>
              <a:buFont typeface="Wingdings" panose="05000000000000000000" pitchFamily="2" charset="2"/>
              <a:buChar char="§"/>
            </a:pPr>
            <a:endParaRPr lang="es-ES" dirty="0">
              <a:solidFill>
                <a:schemeClr val="tx1">
                  <a:lumMod val="75000"/>
                  <a:lumOff val="25000"/>
                </a:schemeClr>
              </a:solidFill>
            </a:endParaRPr>
          </a:p>
          <a:p>
            <a:pPr marL="285750" indent="-285750" algn="just">
              <a:buClr>
                <a:srgbClr val="F1B633"/>
              </a:buClr>
              <a:buFont typeface="Wingdings" panose="05000000000000000000" pitchFamily="2" charset="2"/>
              <a:buChar char="§"/>
            </a:pPr>
            <a:r>
              <a:rPr lang="es-ES" dirty="0">
                <a:solidFill>
                  <a:schemeClr val="tx1">
                    <a:lumMod val="75000"/>
                    <a:lumOff val="25000"/>
                  </a:schemeClr>
                </a:solidFill>
              </a:rPr>
              <a:t>CAIVAS:  Centros de Atención a Víctimas de Abuso Sexual (Carrera 33 No. 18-33 Bloque B Piso 4.)</a:t>
            </a:r>
          </a:p>
          <a:p>
            <a:pPr marL="285750" indent="-285750" algn="just">
              <a:buClr>
                <a:srgbClr val="F1B633"/>
              </a:buClr>
              <a:buFont typeface="Wingdings" panose="05000000000000000000" pitchFamily="2" charset="2"/>
              <a:buChar char="§"/>
            </a:pPr>
            <a:r>
              <a:rPr lang="es-ES" dirty="0">
                <a:solidFill>
                  <a:schemeClr val="tx1">
                    <a:lumMod val="75000"/>
                    <a:lumOff val="25000"/>
                  </a:schemeClr>
                </a:solidFill>
              </a:rPr>
              <a:t>Oficina de asignaciones de la Policía Nacional. </a:t>
            </a:r>
          </a:p>
        </p:txBody>
      </p:sp>
      <p:sp>
        <p:nvSpPr>
          <p:cNvPr id="9" name="Rectángulo 8">
            <a:extLst>
              <a:ext uri="{FF2B5EF4-FFF2-40B4-BE49-F238E27FC236}">
                <a16:creationId xmlns:a16="http://schemas.microsoft.com/office/drawing/2014/main" id="{9496A262-AD62-4F31-9B49-7A61A2E00289}"/>
              </a:ext>
            </a:extLst>
          </p:cNvPr>
          <p:cNvSpPr/>
          <p:nvPr/>
        </p:nvSpPr>
        <p:spPr>
          <a:xfrm>
            <a:off x="0" y="0"/>
            <a:ext cx="590550" cy="6858000"/>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Triángulo isósceles 9">
            <a:extLst>
              <a:ext uri="{FF2B5EF4-FFF2-40B4-BE49-F238E27FC236}">
                <a16:creationId xmlns:a16="http://schemas.microsoft.com/office/drawing/2014/main" id="{673F8751-BC7E-41DD-9309-BA66CFFD24C5}"/>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33D57E15-4CE0-49A3-9D0B-8FB1BDD5B4F6}"/>
              </a:ext>
            </a:extLst>
          </p:cNvPr>
          <p:cNvSpPr/>
          <p:nvPr/>
        </p:nvSpPr>
        <p:spPr>
          <a:xfrm rot="16200000">
            <a:off x="1221344" y="1671912"/>
            <a:ext cx="2255461" cy="3850427"/>
          </a:xfrm>
          <a:prstGeom prst="rec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7926C23C-EABC-46F5-96CB-92C621CA4804}"/>
              </a:ext>
            </a:extLst>
          </p:cNvPr>
          <p:cNvSpPr txBox="1"/>
          <p:nvPr/>
        </p:nvSpPr>
        <p:spPr>
          <a:xfrm>
            <a:off x="582163" y="2535296"/>
            <a:ext cx="3500739" cy="2123658"/>
          </a:xfrm>
          <a:prstGeom prst="rect">
            <a:avLst/>
          </a:prstGeom>
          <a:noFill/>
        </p:spPr>
        <p:txBody>
          <a:bodyPr wrap="square" rtlCol="0">
            <a:spAutoFit/>
          </a:bodyPr>
          <a:lstStyle/>
          <a:p>
            <a:r>
              <a:rPr lang="es-ES" sz="2200" b="1" dirty="0">
                <a:solidFill>
                  <a:schemeClr val="bg1"/>
                </a:solidFill>
              </a:rPr>
              <a:t>En caso de A.S.L.: Cualquier persona natural como servidoras, servidores y contratistas, pueden denunciar, en alguno de estos entes:</a:t>
            </a:r>
          </a:p>
        </p:txBody>
      </p:sp>
      <p:pic>
        <p:nvPicPr>
          <p:cNvPr id="8" name="Imagen 7">
            <a:extLst>
              <a:ext uri="{FF2B5EF4-FFF2-40B4-BE49-F238E27FC236}">
                <a16:creationId xmlns:a16="http://schemas.microsoft.com/office/drawing/2014/main" id="{127FD934-1273-4CA2-A244-32A818B431BC}"/>
              </a:ext>
            </a:extLst>
          </p:cNvPr>
          <p:cNvPicPr>
            <a:picLocks noChangeAspect="1"/>
          </p:cNvPicPr>
          <p:nvPr/>
        </p:nvPicPr>
        <p:blipFill>
          <a:blip r:embed="rId2"/>
          <a:stretch>
            <a:fillRect/>
          </a:stretch>
        </p:blipFill>
        <p:spPr>
          <a:xfrm>
            <a:off x="9894053" y="2306248"/>
            <a:ext cx="794818" cy="794818"/>
          </a:xfrm>
          <a:prstGeom prst="flowChartConnector">
            <a:avLst/>
          </a:prstGeom>
          <a:ln w="19050">
            <a:solidFill>
              <a:srgbClr val="C8102C"/>
            </a:solidFill>
            <a:prstDash val="sysDot"/>
          </a:ln>
        </p:spPr>
      </p:pic>
      <p:pic>
        <p:nvPicPr>
          <p:cNvPr id="12" name="Imagen 11">
            <a:extLst>
              <a:ext uri="{FF2B5EF4-FFF2-40B4-BE49-F238E27FC236}">
                <a16:creationId xmlns:a16="http://schemas.microsoft.com/office/drawing/2014/main" id="{66EBE4D4-3AFB-46FE-A0D4-757D59928C12}"/>
              </a:ext>
            </a:extLst>
          </p:cNvPr>
          <p:cNvPicPr>
            <a:picLocks noChangeAspect="1"/>
          </p:cNvPicPr>
          <p:nvPr/>
        </p:nvPicPr>
        <p:blipFill rotWithShape="1">
          <a:blip r:embed="rId3"/>
          <a:srcRect l="15240" r="17244"/>
          <a:stretch/>
        </p:blipFill>
        <p:spPr>
          <a:xfrm>
            <a:off x="9903639" y="4203410"/>
            <a:ext cx="863472" cy="803625"/>
          </a:xfrm>
          <a:prstGeom prst="flowChartConnector">
            <a:avLst/>
          </a:prstGeom>
          <a:ln w="19050">
            <a:solidFill>
              <a:srgbClr val="C8102C"/>
            </a:solidFill>
            <a:prstDash val="sysDot"/>
          </a:ln>
        </p:spPr>
      </p:pic>
      <p:pic>
        <p:nvPicPr>
          <p:cNvPr id="13" name="Imagen 12">
            <a:extLst>
              <a:ext uri="{FF2B5EF4-FFF2-40B4-BE49-F238E27FC236}">
                <a16:creationId xmlns:a16="http://schemas.microsoft.com/office/drawing/2014/main" id="{85C7C5EB-874A-4449-9F5A-9C7002BE63AD}"/>
              </a:ext>
            </a:extLst>
          </p:cNvPr>
          <p:cNvPicPr>
            <a:picLocks noChangeAspect="1"/>
          </p:cNvPicPr>
          <p:nvPr/>
        </p:nvPicPr>
        <p:blipFill rotWithShape="1">
          <a:blip r:embed="rId4"/>
          <a:srcRect l="13416" r="12548"/>
          <a:stretch/>
        </p:blipFill>
        <p:spPr>
          <a:xfrm>
            <a:off x="9894053" y="3264212"/>
            <a:ext cx="863472" cy="794818"/>
          </a:xfrm>
          <a:prstGeom prst="flowChartConnector">
            <a:avLst/>
          </a:prstGeom>
          <a:ln w="19050">
            <a:solidFill>
              <a:srgbClr val="C8102C"/>
            </a:solidFill>
            <a:prstDash val="sysDot"/>
          </a:ln>
        </p:spPr>
      </p:pic>
    </p:spTree>
    <p:extLst>
      <p:ext uri="{BB962C8B-B14F-4D97-AF65-F5344CB8AC3E}">
        <p14:creationId xmlns:p14="http://schemas.microsoft.com/office/powerpoint/2010/main" val="1637136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9496A262-AD62-4F31-9B49-7A61A2E00289}"/>
              </a:ext>
            </a:extLst>
          </p:cNvPr>
          <p:cNvSpPr/>
          <p:nvPr/>
        </p:nvSpPr>
        <p:spPr>
          <a:xfrm>
            <a:off x="-1" y="0"/>
            <a:ext cx="6645349" cy="6858000"/>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Triángulo isósceles 9">
            <a:extLst>
              <a:ext uri="{FF2B5EF4-FFF2-40B4-BE49-F238E27FC236}">
                <a16:creationId xmlns:a16="http://schemas.microsoft.com/office/drawing/2014/main" id="{673F8751-BC7E-41DD-9309-BA66CFFD24C5}"/>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7926C23C-EABC-46F5-96CB-92C621CA4804}"/>
              </a:ext>
            </a:extLst>
          </p:cNvPr>
          <p:cNvSpPr txBox="1"/>
          <p:nvPr/>
        </p:nvSpPr>
        <p:spPr>
          <a:xfrm>
            <a:off x="1853467" y="2345037"/>
            <a:ext cx="3480534" cy="2800767"/>
          </a:xfrm>
          <a:prstGeom prst="rect">
            <a:avLst/>
          </a:prstGeom>
          <a:noFill/>
        </p:spPr>
        <p:txBody>
          <a:bodyPr wrap="square" rtlCol="0">
            <a:spAutoFit/>
          </a:bodyPr>
          <a:lstStyle/>
          <a:p>
            <a:r>
              <a:rPr lang="es-ES" sz="3200" b="1" dirty="0">
                <a:solidFill>
                  <a:schemeClr val="bg1"/>
                </a:solidFill>
              </a:rPr>
              <a:t>Normas de convivencia laboral</a:t>
            </a:r>
          </a:p>
          <a:p>
            <a:r>
              <a:rPr lang="es-ES" sz="2400" dirty="0">
                <a:solidFill>
                  <a:schemeClr val="bg1"/>
                </a:solidFill>
              </a:rPr>
              <a:t>Responsabilidades de la entidad: </a:t>
            </a:r>
          </a:p>
          <a:p>
            <a:endParaRPr lang="es-ES" sz="3200" b="1" dirty="0">
              <a:solidFill>
                <a:schemeClr val="bg1"/>
              </a:solidFill>
            </a:endParaRPr>
          </a:p>
          <a:p>
            <a:endParaRPr lang="es-ES" sz="3200" b="1" dirty="0">
              <a:solidFill>
                <a:schemeClr val="bg1"/>
              </a:solidFill>
            </a:endParaRPr>
          </a:p>
        </p:txBody>
      </p:sp>
      <p:sp>
        <p:nvSpPr>
          <p:cNvPr id="7" name="Rectángulo 6">
            <a:extLst>
              <a:ext uri="{FF2B5EF4-FFF2-40B4-BE49-F238E27FC236}">
                <a16:creationId xmlns:a16="http://schemas.microsoft.com/office/drawing/2014/main" id="{3963BF38-B8A9-4530-8DFE-6628CE5B0834}"/>
              </a:ext>
            </a:extLst>
          </p:cNvPr>
          <p:cNvSpPr/>
          <p:nvPr/>
        </p:nvSpPr>
        <p:spPr>
          <a:xfrm>
            <a:off x="6305106" y="532239"/>
            <a:ext cx="5411971" cy="5755422"/>
          </a:xfrm>
          <a:prstGeom prst="rect">
            <a:avLst/>
          </a:prstGeom>
        </p:spPr>
        <p:txBody>
          <a:bodyPr wrap="square">
            <a:spAutoFit/>
          </a:bodyPr>
          <a:lstStyle/>
          <a:p>
            <a:pPr marL="285750" indent="-285750" algn="just">
              <a:buClr>
                <a:srgbClr val="C8102C"/>
              </a:buClr>
              <a:buSzPct val="200000"/>
              <a:buFont typeface="Courier New" panose="02070309020205020404" pitchFamily="49" charset="0"/>
              <a:buChar char="o"/>
            </a:pPr>
            <a:r>
              <a:rPr lang="es-ES" sz="1600" dirty="0">
                <a:solidFill>
                  <a:schemeClr val="tx1">
                    <a:lumMod val="75000"/>
                    <a:lumOff val="25000"/>
                  </a:schemeClr>
                </a:solidFill>
              </a:rPr>
              <a:t> Promover el trabajo en condiciones justas y dignas.  </a:t>
            </a:r>
          </a:p>
          <a:p>
            <a:pPr marL="285750" indent="-285750" algn="just">
              <a:buClr>
                <a:srgbClr val="C8102C"/>
              </a:buClr>
              <a:buSzPct val="200000"/>
              <a:buFont typeface="Courier New" panose="02070309020205020404" pitchFamily="49" charset="0"/>
              <a:buChar char="o"/>
            </a:pPr>
            <a:endParaRPr lang="es-ES" sz="16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600" dirty="0">
                <a:solidFill>
                  <a:schemeClr val="tx1">
                    <a:lumMod val="75000"/>
                    <a:lumOff val="25000"/>
                  </a:schemeClr>
                </a:solidFill>
              </a:rPr>
              <a:t>Velar por la protección de la intimidad, honra, salud mental y libertad de las personas en el trabajo.  </a:t>
            </a:r>
          </a:p>
          <a:p>
            <a:pPr marL="285750" indent="-285750" algn="just">
              <a:buClr>
                <a:srgbClr val="C8102C"/>
              </a:buClr>
              <a:buSzPct val="200000"/>
              <a:buFont typeface="Courier New" panose="02070309020205020404" pitchFamily="49" charset="0"/>
              <a:buChar char="o"/>
            </a:pPr>
            <a:endParaRPr lang="es-ES" sz="16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600" dirty="0">
                <a:solidFill>
                  <a:schemeClr val="tx1">
                    <a:lumMod val="75000"/>
                    <a:lumOff val="25000"/>
                  </a:schemeClr>
                </a:solidFill>
              </a:rPr>
              <a:t>Promover un ambiente laboral positivo y armónico.  </a:t>
            </a:r>
          </a:p>
          <a:p>
            <a:pPr marL="285750" indent="-285750" algn="just">
              <a:buClr>
                <a:srgbClr val="C8102C"/>
              </a:buClr>
              <a:buSzPct val="200000"/>
              <a:buFont typeface="Courier New" panose="02070309020205020404" pitchFamily="49" charset="0"/>
              <a:buChar char="o"/>
            </a:pPr>
            <a:endParaRPr lang="es-ES" sz="16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600" dirty="0">
                <a:solidFill>
                  <a:schemeClr val="tx1">
                    <a:lumMod val="75000"/>
                    <a:lumOff val="25000"/>
                  </a:schemeClr>
                </a:solidFill>
              </a:rPr>
              <a:t>Tratar sin discriminación (de género, raza, religión, preferencia sexual o nacionalidad).  </a:t>
            </a:r>
          </a:p>
          <a:p>
            <a:pPr marL="285750" indent="-285750" algn="just">
              <a:buClr>
                <a:srgbClr val="C8102C"/>
              </a:buClr>
              <a:buSzPct val="200000"/>
              <a:buFont typeface="Courier New" panose="02070309020205020404" pitchFamily="49" charset="0"/>
              <a:buChar char="o"/>
            </a:pPr>
            <a:endParaRPr lang="es-ES" sz="16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600" dirty="0">
                <a:solidFill>
                  <a:schemeClr val="tx1">
                    <a:lumMod val="75000"/>
                    <a:lumOff val="25000"/>
                  </a:schemeClr>
                </a:solidFill>
              </a:rPr>
              <a:t>Brindar capacitación para el desarrollo personal y profesional.  </a:t>
            </a:r>
          </a:p>
          <a:p>
            <a:pPr marL="285750" indent="-285750" algn="just">
              <a:buClr>
                <a:srgbClr val="C8102C"/>
              </a:buClr>
              <a:buSzPct val="200000"/>
              <a:buFont typeface="Courier New" panose="02070309020205020404" pitchFamily="49" charset="0"/>
              <a:buChar char="o"/>
            </a:pPr>
            <a:endParaRPr lang="es-ES" sz="16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600" dirty="0">
                <a:solidFill>
                  <a:schemeClr val="tx1">
                    <a:lumMod val="75000"/>
                    <a:lumOff val="25000"/>
                  </a:schemeClr>
                </a:solidFill>
              </a:rPr>
              <a:t>Pagar oportunamente el salario, las prestaciones sociales y los auxilios.  </a:t>
            </a:r>
          </a:p>
          <a:p>
            <a:pPr marL="285750" indent="-285750" algn="just">
              <a:buClr>
                <a:srgbClr val="C8102C"/>
              </a:buClr>
              <a:buSzPct val="200000"/>
              <a:buFont typeface="Courier New" panose="02070309020205020404" pitchFamily="49" charset="0"/>
              <a:buChar char="o"/>
            </a:pPr>
            <a:endParaRPr lang="es-ES" sz="16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600" dirty="0">
                <a:solidFill>
                  <a:schemeClr val="tx1">
                    <a:lumMod val="75000"/>
                    <a:lumOff val="25000"/>
                  </a:schemeClr>
                </a:solidFill>
              </a:rPr>
              <a:t>Realizar actividades de bienestar laboral.  </a:t>
            </a:r>
          </a:p>
          <a:p>
            <a:pPr marL="285750" indent="-285750" algn="just">
              <a:buClr>
                <a:srgbClr val="C8102C"/>
              </a:buClr>
              <a:buSzPct val="200000"/>
              <a:buFont typeface="Courier New" panose="02070309020205020404" pitchFamily="49" charset="0"/>
              <a:buChar char="o"/>
            </a:pPr>
            <a:endParaRPr lang="es-ES" sz="16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600" dirty="0">
                <a:solidFill>
                  <a:schemeClr val="tx1">
                    <a:lumMod val="75000"/>
                    <a:lumOff val="25000"/>
                  </a:schemeClr>
                </a:solidFill>
              </a:rPr>
              <a:t>Respetar horarios laborales y los tiempos de descanso.</a:t>
            </a:r>
          </a:p>
          <a:p>
            <a:pPr marL="285750" indent="-285750" algn="just">
              <a:buClr>
                <a:srgbClr val="C8102C"/>
              </a:buClr>
              <a:buSzPct val="200000"/>
              <a:buFont typeface="Courier New" panose="02070309020205020404" pitchFamily="49" charset="0"/>
              <a:buChar char="o"/>
            </a:pPr>
            <a:endParaRPr lang="es-ES" sz="16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600" dirty="0">
                <a:solidFill>
                  <a:schemeClr val="tx1">
                    <a:lumMod val="75000"/>
                    <a:lumOff val="25000"/>
                  </a:schemeClr>
                </a:solidFill>
              </a:rPr>
              <a:t>No obligar o presionar para que se haga un trabajo indebido o que atente contra los principios y valores del trabajador o de la empresa.</a:t>
            </a:r>
          </a:p>
        </p:txBody>
      </p:sp>
    </p:spTree>
    <p:extLst>
      <p:ext uri="{BB962C8B-B14F-4D97-AF65-F5344CB8AC3E}">
        <p14:creationId xmlns:p14="http://schemas.microsoft.com/office/powerpoint/2010/main" val="976959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9496A262-AD62-4F31-9B49-7A61A2E00289}"/>
              </a:ext>
            </a:extLst>
          </p:cNvPr>
          <p:cNvSpPr/>
          <p:nvPr/>
        </p:nvSpPr>
        <p:spPr>
          <a:xfrm>
            <a:off x="-1" y="0"/>
            <a:ext cx="6645349" cy="6858000"/>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Triángulo isósceles 9">
            <a:extLst>
              <a:ext uri="{FF2B5EF4-FFF2-40B4-BE49-F238E27FC236}">
                <a16:creationId xmlns:a16="http://schemas.microsoft.com/office/drawing/2014/main" id="{673F8751-BC7E-41DD-9309-BA66CFFD24C5}"/>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7926C23C-EABC-46F5-96CB-92C621CA4804}"/>
              </a:ext>
            </a:extLst>
          </p:cNvPr>
          <p:cNvSpPr txBox="1"/>
          <p:nvPr/>
        </p:nvSpPr>
        <p:spPr>
          <a:xfrm>
            <a:off x="1853467" y="2345037"/>
            <a:ext cx="3480534" cy="2800767"/>
          </a:xfrm>
          <a:prstGeom prst="rect">
            <a:avLst/>
          </a:prstGeom>
          <a:noFill/>
        </p:spPr>
        <p:txBody>
          <a:bodyPr wrap="square" rtlCol="0">
            <a:spAutoFit/>
          </a:bodyPr>
          <a:lstStyle/>
          <a:p>
            <a:r>
              <a:rPr lang="es-ES" sz="3200" b="1" dirty="0">
                <a:solidFill>
                  <a:schemeClr val="bg1"/>
                </a:solidFill>
              </a:rPr>
              <a:t>Normas de convivencia laboral</a:t>
            </a:r>
          </a:p>
          <a:p>
            <a:r>
              <a:rPr lang="es-ES" sz="2400" dirty="0">
                <a:solidFill>
                  <a:schemeClr val="bg1"/>
                </a:solidFill>
              </a:rPr>
              <a:t>Responsabilidades de los servidores(as): </a:t>
            </a:r>
          </a:p>
          <a:p>
            <a:endParaRPr lang="es-ES" sz="3200" b="1" dirty="0">
              <a:solidFill>
                <a:schemeClr val="bg1"/>
              </a:solidFill>
            </a:endParaRPr>
          </a:p>
          <a:p>
            <a:endParaRPr lang="es-ES" sz="3200" b="1" dirty="0">
              <a:solidFill>
                <a:schemeClr val="bg1"/>
              </a:solidFill>
            </a:endParaRPr>
          </a:p>
        </p:txBody>
      </p:sp>
      <p:sp>
        <p:nvSpPr>
          <p:cNvPr id="7" name="Rectángulo 6">
            <a:extLst>
              <a:ext uri="{FF2B5EF4-FFF2-40B4-BE49-F238E27FC236}">
                <a16:creationId xmlns:a16="http://schemas.microsoft.com/office/drawing/2014/main" id="{3963BF38-B8A9-4530-8DFE-6628CE5B0834}"/>
              </a:ext>
            </a:extLst>
          </p:cNvPr>
          <p:cNvSpPr/>
          <p:nvPr/>
        </p:nvSpPr>
        <p:spPr>
          <a:xfrm>
            <a:off x="6337005" y="277055"/>
            <a:ext cx="5411971" cy="6340197"/>
          </a:xfrm>
          <a:prstGeom prst="rect">
            <a:avLst/>
          </a:prstGeom>
        </p:spPr>
        <p:txBody>
          <a:bodyPr wrap="square">
            <a:spAutoFit/>
          </a:bodyPr>
          <a:lstStyle/>
          <a:p>
            <a:pPr marL="285750" indent="-285750" algn="just">
              <a:buClr>
                <a:srgbClr val="C8102C"/>
              </a:buClr>
              <a:buSzPct val="200000"/>
              <a:buFont typeface="Courier New" panose="02070309020205020404" pitchFamily="49" charset="0"/>
              <a:buChar char="o"/>
            </a:pPr>
            <a:r>
              <a:rPr lang="es-ES" sz="1400" dirty="0">
                <a:solidFill>
                  <a:schemeClr val="tx1">
                    <a:lumMod val="75000"/>
                    <a:lumOff val="25000"/>
                  </a:schemeClr>
                </a:solidFill>
              </a:rPr>
              <a:t> Realizar actividades con responsabilidad y bajo los principios y valores de la entidad.</a:t>
            </a:r>
          </a:p>
          <a:p>
            <a:pPr marL="285750" indent="-285750" algn="just">
              <a:buClr>
                <a:srgbClr val="C8102C"/>
              </a:buClr>
              <a:buSzPct val="200000"/>
              <a:buFont typeface="Courier New" panose="02070309020205020404" pitchFamily="49" charset="0"/>
              <a:buChar char="o"/>
            </a:pPr>
            <a:endParaRPr lang="es-ES" sz="14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400" dirty="0">
                <a:solidFill>
                  <a:schemeClr val="tx1">
                    <a:lumMod val="75000"/>
                    <a:lumOff val="25000"/>
                  </a:schemeClr>
                </a:solidFill>
              </a:rPr>
              <a:t>Comprometerse con el logro de los objetivos.</a:t>
            </a:r>
          </a:p>
          <a:p>
            <a:pPr marL="285750" indent="-285750" algn="just">
              <a:buClr>
                <a:srgbClr val="C8102C"/>
              </a:buClr>
              <a:buSzPct val="200000"/>
              <a:buFont typeface="Courier New" panose="02070309020205020404" pitchFamily="49" charset="0"/>
              <a:buChar char="o"/>
            </a:pPr>
            <a:endParaRPr lang="es-ES" sz="14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400" dirty="0">
                <a:solidFill>
                  <a:schemeClr val="tx1">
                    <a:lumMod val="75000"/>
                    <a:lumOff val="25000"/>
                  </a:schemeClr>
                </a:solidFill>
              </a:rPr>
              <a:t>Asumir las consecuencias de sus actos con ética, honestidad y transparencia.</a:t>
            </a:r>
          </a:p>
          <a:p>
            <a:pPr marL="285750" indent="-285750" algn="just">
              <a:buClr>
                <a:srgbClr val="C8102C"/>
              </a:buClr>
              <a:buSzPct val="200000"/>
              <a:buFont typeface="Courier New" panose="02070309020205020404" pitchFamily="49" charset="0"/>
              <a:buChar char="o"/>
            </a:pPr>
            <a:endParaRPr lang="es-ES" sz="14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400" dirty="0">
                <a:solidFill>
                  <a:schemeClr val="tx1">
                    <a:lumMod val="75000"/>
                    <a:lumOff val="25000"/>
                  </a:schemeClr>
                </a:solidFill>
              </a:rPr>
              <a:t>Respetar la intimidad y la privacidad de las personas. </a:t>
            </a:r>
          </a:p>
          <a:p>
            <a:pPr marL="285750" indent="-285750" algn="just">
              <a:buClr>
                <a:srgbClr val="C8102C"/>
              </a:buClr>
              <a:buSzPct val="200000"/>
              <a:buFont typeface="Courier New" panose="02070309020205020404" pitchFamily="49" charset="0"/>
              <a:buChar char="o"/>
            </a:pPr>
            <a:endParaRPr lang="es-ES" sz="14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400" dirty="0">
                <a:solidFill>
                  <a:schemeClr val="tx1">
                    <a:lumMod val="75000"/>
                    <a:lumOff val="25000"/>
                  </a:schemeClr>
                </a:solidFill>
              </a:rPr>
              <a:t>Respetar y valorar el tiempo de los demás.</a:t>
            </a:r>
          </a:p>
          <a:p>
            <a:pPr algn="just">
              <a:buClr>
                <a:srgbClr val="C8102C"/>
              </a:buClr>
              <a:buSzPct val="200000"/>
            </a:pPr>
            <a:endParaRPr lang="es-ES" sz="14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400" dirty="0">
                <a:solidFill>
                  <a:schemeClr val="tx1">
                    <a:lumMod val="75000"/>
                    <a:lumOff val="25000"/>
                  </a:schemeClr>
                </a:solidFill>
              </a:rPr>
              <a:t>Ser puntual al asistir a los compromisos del cargo y en los horarios establecidos.  </a:t>
            </a:r>
          </a:p>
          <a:p>
            <a:pPr marL="285750" indent="-285750" algn="just">
              <a:buClr>
                <a:srgbClr val="C8102C"/>
              </a:buClr>
              <a:buSzPct val="200000"/>
              <a:buFont typeface="Courier New" panose="02070309020205020404" pitchFamily="49" charset="0"/>
              <a:buChar char="o"/>
            </a:pPr>
            <a:endParaRPr lang="es-ES" sz="14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400" dirty="0">
                <a:solidFill>
                  <a:schemeClr val="tx1">
                    <a:lumMod val="75000"/>
                    <a:lumOff val="25000"/>
                  </a:schemeClr>
                </a:solidFill>
              </a:rPr>
              <a:t>Respetar, reservar y guardar la información confidencial a la cual tenga acceso.  </a:t>
            </a:r>
          </a:p>
          <a:p>
            <a:pPr marL="285750" indent="-285750" algn="just">
              <a:buClr>
                <a:srgbClr val="C8102C"/>
              </a:buClr>
              <a:buSzPct val="200000"/>
              <a:buFont typeface="Courier New" panose="02070309020205020404" pitchFamily="49" charset="0"/>
              <a:buChar char="o"/>
            </a:pPr>
            <a:endParaRPr lang="es-ES" sz="14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400" dirty="0">
                <a:solidFill>
                  <a:schemeClr val="tx1">
                    <a:lumMod val="75000"/>
                    <a:lumOff val="25000"/>
                  </a:schemeClr>
                </a:solidFill>
              </a:rPr>
              <a:t>Escuchar y respetar las ideas y opiniones de los demás.</a:t>
            </a:r>
          </a:p>
          <a:p>
            <a:pPr marL="285750" indent="-285750" algn="just">
              <a:buClr>
                <a:srgbClr val="C8102C"/>
              </a:buClr>
              <a:buSzPct val="200000"/>
              <a:buFont typeface="Courier New" panose="02070309020205020404" pitchFamily="49" charset="0"/>
              <a:buChar char="o"/>
            </a:pPr>
            <a:endParaRPr lang="es-ES" sz="14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400" dirty="0">
                <a:solidFill>
                  <a:schemeClr val="tx1">
                    <a:lumMod val="75000"/>
                    <a:lumOff val="25000"/>
                  </a:schemeClr>
                </a:solidFill>
              </a:rPr>
              <a:t>Respetar a los demás, valorar su conocimiento y potencial.</a:t>
            </a:r>
          </a:p>
          <a:p>
            <a:pPr algn="just">
              <a:buClr>
                <a:srgbClr val="C8102C"/>
              </a:buClr>
              <a:buSzPct val="200000"/>
            </a:pPr>
            <a:r>
              <a:rPr lang="es-ES" sz="1400" dirty="0">
                <a:solidFill>
                  <a:schemeClr val="tx1">
                    <a:lumMod val="75000"/>
                    <a:lumOff val="25000"/>
                  </a:schemeClr>
                </a:solidFill>
              </a:rPr>
              <a:t>  </a:t>
            </a:r>
          </a:p>
          <a:p>
            <a:pPr marL="285750" indent="-285750" algn="just">
              <a:buClr>
                <a:srgbClr val="C8102C"/>
              </a:buClr>
              <a:buSzPct val="200000"/>
              <a:buFont typeface="Courier New" panose="02070309020205020404" pitchFamily="49" charset="0"/>
              <a:buChar char="o"/>
            </a:pPr>
            <a:r>
              <a:rPr lang="es-ES" sz="1400" dirty="0">
                <a:solidFill>
                  <a:schemeClr val="tx1">
                    <a:lumMod val="75000"/>
                    <a:lumOff val="25000"/>
                  </a:schemeClr>
                </a:solidFill>
              </a:rPr>
              <a:t>Tener un trato responsable, gentil, respetuoso y cordial. </a:t>
            </a:r>
          </a:p>
          <a:p>
            <a:pPr marL="285750" indent="-285750" algn="just">
              <a:buClr>
                <a:srgbClr val="C8102C"/>
              </a:buClr>
              <a:buSzPct val="200000"/>
              <a:buFont typeface="Courier New" panose="02070309020205020404" pitchFamily="49" charset="0"/>
              <a:buChar char="o"/>
            </a:pPr>
            <a:endParaRPr lang="es-ES" sz="14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400" dirty="0">
                <a:solidFill>
                  <a:schemeClr val="tx1">
                    <a:lumMod val="75000"/>
                    <a:lumOff val="25000"/>
                  </a:schemeClr>
                </a:solidFill>
              </a:rPr>
              <a:t>No descalificar y ni desprestigiar las actividades realizadas por otros. </a:t>
            </a:r>
          </a:p>
          <a:p>
            <a:pPr marL="285750" indent="-285750" algn="just">
              <a:buClr>
                <a:srgbClr val="C8102C"/>
              </a:buClr>
              <a:buSzPct val="200000"/>
              <a:buFont typeface="Courier New" panose="02070309020205020404" pitchFamily="49" charset="0"/>
              <a:buChar char="o"/>
            </a:pPr>
            <a:endParaRPr lang="es-ES" sz="1400" dirty="0">
              <a:solidFill>
                <a:schemeClr val="tx1">
                  <a:lumMod val="75000"/>
                  <a:lumOff val="25000"/>
                </a:schemeClr>
              </a:solidFill>
            </a:endParaRPr>
          </a:p>
          <a:p>
            <a:pPr marL="285750" indent="-285750" algn="just">
              <a:buClr>
                <a:srgbClr val="C8102C"/>
              </a:buClr>
              <a:buSzPct val="200000"/>
              <a:buFont typeface="Courier New" panose="02070309020205020404" pitchFamily="49" charset="0"/>
              <a:buChar char="o"/>
            </a:pPr>
            <a:r>
              <a:rPr lang="es-ES" sz="1400" dirty="0">
                <a:solidFill>
                  <a:schemeClr val="tx1">
                    <a:lumMod val="75000"/>
                    <a:lumOff val="25000"/>
                  </a:schemeClr>
                </a:solidFill>
              </a:rPr>
              <a:t>No divulgar información privada y personal de los compañeros de trabajo, evitando realizar comentarios humillantes y de descalificación profesional.</a:t>
            </a:r>
          </a:p>
        </p:txBody>
      </p:sp>
    </p:spTree>
    <p:extLst>
      <p:ext uri="{BB962C8B-B14F-4D97-AF65-F5344CB8AC3E}">
        <p14:creationId xmlns:p14="http://schemas.microsoft.com/office/powerpoint/2010/main" val="193468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A865837-A363-4CCB-AC35-C7B5B7013D42}"/>
              </a:ext>
            </a:extLst>
          </p:cNvPr>
          <p:cNvSpPr/>
          <p:nvPr/>
        </p:nvSpPr>
        <p:spPr>
          <a:xfrm>
            <a:off x="0" y="0"/>
            <a:ext cx="590550" cy="6858000"/>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 name="Triángulo isósceles 2">
            <a:extLst>
              <a:ext uri="{FF2B5EF4-FFF2-40B4-BE49-F238E27FC236}">
                <a16:creationId xmlns:a16="http://schemas.microsoft.com/office/drawing/2014/main" id="{D6673C26-5C8A-4783-9084-262384371701}"/>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CDB8E281-F4BB-4862-9B69-6B0F1CF33973}"/>
              </a:ext>
            </a:extLst>
          </p:cNvPr>
          <p:cNvSpPr/>
          <p:nvPr/>
        </p:nvSpPr>
        <p:spPr>
          <a:xfrm rot="16200000">
            <a:off x="1771648" y="1290637"/>
            <a:ext cx="1371601" cy="4067175"/>
          </a:xfrm>
          <a:prstGeom prst="rec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414E8C4B-F118-42AE-887B-A1498C7009A5}"/>
              </a:ext>
            </a:extLst>
          </p:cNvPr>
          <p:cNvSpPr txBox="1"/>
          <p:nvPr/>
        </p:nvSpPr>
        <p:spPr>
          <a:xfrm>
            <a:off x="1086721" y="2816392"/>
            <a:ext cx="2741454" cy="1077218"/>
          </a:xfrm>
          <a:prstGeom prst="rect">
            <a:avLst/>
          </a:prstGeom>
          <a:noFill/>
        </p:spPr>
        <p:txBody>
          <a:bodyPr wrap="square" rtlCol="0">
            <a:spAutoFit/>
          </a:bodyPr>
          <a:lstStyle/>
          <a:p>
            <a:pPr algn="ctr"/>
            <a:r>
              <a:rPr lang="es-CO" sz="3200" b="1" dirty="0">
                <a:solidFill>
                  <a:schemeClr val="bg1"/>
                </a:solidFill>
              </a:rPr>
              <a:t>El Comité de Convivencia</a:t>
            </a:r>
          </a:p>
        </p:txBody>
      </p:sp>
      <p:sp>
        <p:nvSpPr>
          <p:cNvPr id="6" name="2 Marcador de contenido">
            <a:extLst>
              <a:ext uri="{FF2B5EF4-FFF2-40B4-BE49-F238E27FC236}">
                <a16:creationId xmlns:a16="http://schemas.microsoft.com/office/drawing/2014/main" id="{C159A301-F1FC-43B0-A83B-ED1EE317D3F9}"/>
              </a:ext>
            </a:extLst>
          </p:cNvPr>
          <p:cNvSpPr txBox="1">
            <a:spLocks/>
          </p:cNvSpPr>
          <p:nvPr/>
        </p:nvSpPr>
        <p:spPr>
          <a:xfrm>
            <a:off x="4848225" y="2461350"/>
            <a:ext cx="6515100" cy="243450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s-ES" sz="2000" dirty="0"/>
              <a:t>Es un grupo de empleados, conformado por representantes del empleador y representantes de los empleados, que busca prevenir el acoso laboral y el acoso sexual laboral contribuyendo a proteger a los empleados contra los riesgos psicosociales que afectan la salud en los lugares de trabajo. </a:t>
            </a:r>
            <a:br>
              <a:rPr lang="es-ES" sz="2000" dirty="0"/>
            </a:br>
            <a:r>
              <a:rPr lang="es-ES" sz="2000" dirty="0"/>
              <a:t>Así las cosas es factible afirmar que la vocación del Comité de Convivencia es de carácter PREVENTIVO.</a:t>
            </a:r>
            <a:endParaRPr lang="es-CO" sz="1600" dirty="0">
              <a:cs typeface="Arial" pitchFamily="34" charset="0"/>
            </a:endParaRPr>
          </a:p>
        </p:txBody>
      </p:sp>
    </p:spTree>
    <p:extLst>
      <p:ext uri="{BB962C8B-B14F-4D97-AF65-F5344CB8AC3E}">
        <p14:creationId xmlns:p14="http://schemas.microsoft.com/office/powerpoint/2010/main" val="4151872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CA86634-C302-423F-BA54-7EFBF6833267}"/>
              </a:ext>
            </a:extLst>
          </p:cNvPr>
          <p:cNvSpPr/>
          <p:nvPr/>
        </p:nvSpPr>
        <p:spPr>
          <a:xfrm>
            <a:off x="857491" y="1607898"/>
            <a:ext cx="5586714" cy="1077218"/>
          </a:xfrm>
          <a:prstGeom prst="rect">
            <a:avLst/>
          </a:prstGeom>
        </p:spPr>
        <p:txBody>
          <a:bodyPr wrap="square">
            <a:spAutoFit/>
          </a:bodyPr>
          <a:lstStyle/>
          <a:p>
            <a:pPr algn="ctr"/>
            <a:r>
              <a:rPr lang="es-MX" sz="1600" dirty="0">
                <a:solidFill>
                  <a:srgbClr val="002060"/>
                </a:solidFill>
              </a:rPr>
              <a:t>Acoso Laboral. Protocolo de prevención y actuación. </a:t>
            </a:r>
          </a:p>
          <a:p>
            <a:pPr algn="ctr"/>
            <a:r>
              <a:rPr lang="es-MX" sz="1600" dirty="0">
                <a:solidFill>
                  <a:srgbClr val="002060"/>
                </a:solidFill>
              </a:rPr>
              <a:t>Autor institucional Ministerio del Trabajo</a:t>
            </a:r>
          </a:p>
          <a:p>
            <a:pPr algn="ctr"/>
            <a:r>
              <a:rPr lang="es-MX" sz="1600" dirty="0">
                <a:solidFill>
                  <a:srgbClr val="002060"/>
                </a:solidFill>
              </a:rPr>
              <a:t>Coautor Pontificia Universidad Javeriana</a:t>
            </a:r>
          </a:p>
          <a:p>
            <a:pPr algn="ctr"/>
            <a:r>
              <a:rPr lang="es-MX" sz="1600" dirty="0">
                <a:solidFill>
                  <a:srgbClr val="002060"/>
                </a:solidFill>
              </a:rPr>
              <a:t>Bogotá, D. C., Colombia, diciembre de 2015.</a:t>
            </a:r>
            <a:endParaRPr lang="es-CO" sz="1600" dirty="0">
              <a:solidFill>
                <a:srgbClr val="002060"/>
              </a:solidFill>
            </a:endParaRPr>
          </a:p>
        </p:txBody>
      </p:sp>
      <p:pic>
        <p:nvPicPr>
          <p:cNvPr id="4" name="Imagen 3">
            <a:extLst>
              <a:ext uri="{FF2B5EF4-FFF2-40B4-BE49-F238E27FC236}">
                <a16:creationId xmlns:a16="http://schemas.microsoft.com/office/drawing/2014/main" id="{5A4804CE-7386-4F23-A04B-C62B3CD57FA5}"/>
              </a:ext>
            </a:extLst>
          </p:cNvPr>
          <p:cNvPicPr>
            <a:picLocks noChangeAspect="1"/>
          </p:cNvPicPr>
          <p:nvPr/>
        </p:nvPicPr>
        <p:blipFill>
          <a:blip r:embed="rId2"/>
          <a:stretch>
            <a:fillRect/>
          </a:stretch>
        </p:blipFill>
        <p:spPr>
          <a:xfrm>
            <a:off x="7702713" y="661290"/>
            <a:ext cx="3157235" cy="2494290"/>
          </a:xfrm>
          <a:prstGeom prst="rect">
            <a:avLst/>
          </a:prstGeom>
        </p:spPr>
      </p:pic>
      <p:sp>
        <p:nvSpPr>
          <p:cNvPr id="5" name="Rectángulo 4">
            <a:extLst>
              <a:ext uri="{FF2B5EF4-FFF2-40B4-BE49-F238E27FC236}">
                <a16:creationId xmlns:a16="http://schemas.microsoft.com/office/drawing/2014/main" id="{5C88346B-57C5-4CE0-AFD9-FCADE060FCEA}"/>
              </a:ext>
            </a:extLst>
          </p:cNvPr>
          <p:cNvSpPr/>
          <p:nvPr/>
        </p:nvSpPr>
        <p:spPr>
          <a:xfrm>
            <a:off x="7050911" y="4117917"/>
            <a:ext cx="4172673" cy="830997"/>
          </a:xfrm>
          <a:prstGeom prst="rect">
            <a:avLst/>
          </a:prstGeom>
        </p:spPr>
        <p:txBody>
          <a:bodyPr wrap="square">
            <a:spAutoFit/>
          </a:bodyPr>
          <a:lstStyle/>
          <a:p>
            <a:pPr algn="ctr"/>
            <a:r>
              <a:rPr lang="es-MX" sz="1600" dirty="0">
                <a:solidFill>
                  <a:srgbClr val="002060"/>
                </a:solidFill>
              </a:rPr>
              <a:t>Acoso Laboral y Sexual Laboral</a:t>
            </a:r>
          </a:p>
          <a:p>
            <a:pPr algn="ctr"/>
            <a:r>
              <a:rPr lang="es-MX" sz="1600" dirty="0">
                <a:solidFill>
                  <a:srgbClr val="002060"/>
                </a:solidFill>
              </a:rPr>
              <a:t>Protocolo de prevención y atención</a:t>
            </a:r>
          </a:p>
          <a:p>
            <a:pPr algn="ctr"/>
            <a:r>
              <a:rPr lang="es-MX" sz="1600" dirty="0">
                <a:solidFill>
                  <a:srgbClr val="002060"/>
                </a:solidFill>
              </a:rPr>
              <a:t>Alcaldía Mayor de Bogotá , 2018</a:t>
            </a:r>
          </a:p>
        </p:txBody>
      </p:sp>
      <p:pic>
        <p:nvPicPr>
          <p:cNvPr id="6" name="Imagen 5">
            <a:extLst>
              <a:ext uri="{FF2B5EF4-FFF2-40B4-BE49-F238E27FC236}">
                <a16:creationId xmlns:a16="http://schemas.microsoft.com/office/drawing/2014/main" id="{6F318982-20FA-48B6-9C35-EE68B65327B3}"/>
              </a:ext>
            </a:extLst>
          </p:cNvPr>
          <p:cNvPicPr>
            <a:picLocks noChangeAspect="1"/>
          </p:cNvPicPr>
          <p:nvPr/>
        </p:nvPicPr>
        <p:blipFill>
          <a:blip r:embed="rId3"/>
          <a:stretch>
            <a:fillRect/>
          </a:stretch>
        </p:blipFill>
        <p:spPr>
          <a:xfrm>
            <a:off x="2113561" y="3844497"/>
            <a:ext cx="2460428" cy="1377839"/>
          </a:xfrm>
          <a:prstGeom prst="rect">
            <a:avLst/>
          </a:prstGeom>
        </p:spPr>
      </p:pic>
    </p:spTree>
    <p:extLst>
      <p:ext uri="{BB962C8B-B14F-4D97-AF65-F5344CB8AC3E}">
        <p14:creationId xmlns:p14="http://schemas.microsoft.com/office/powerpoint/2010/main" val="2406134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F2A45BD-0F01-43E7-8E29-AD60D0AE31DD}"/>
              </a:ext>
            </a:extLst>
          </p:cNvPr>
          <p:cNvSpPr txBox="1"/>
          <p:nvPr/>
        </p:nvSpPr>
        <p:spPr>
          <a:xfrm>
            <a:off x="642738" y="476257"/>
            <a:ext cx="5697811" cy="1200329"/>
          </a:xfrm>
          <a:prstGeom prst="rect">
            <a:avLst/>
          </a:prstGeom>
          <a:noFill/>
        </p:spPr>
        <p:txBody>
          <a:bodyPr wrap="square" rtlCol="0">
            <a:spAutoFit/>
          </a:bodyPr>
          <a:lstStyle/>
          <a:p>
            <a:r>
              <a:rPr lang="es-CO" sz="2400" b="1" dirty="0">
                <a:solidFill>
                  <a:srgbClr val="C8102C"/>
                </a:solidFill>
              </a:rPr>
              <a:t>Circular 006 de 2021</a:t>
            </a:r>
          </a:p>
          <a:p>
            <a:r>
              <a:rPr lang="es-CO" sz="2400" b="1" dirty="0">
                <a:solidFill>
                  <a:srgbClr val="C8102C"/>
                </a:solidFill>
              </a:rPr>
              <a:t>Prevención de acosos laboral, acoso sexual y rutas para denunciarlo </a:t>
            </a:r>
          </a:p>
        </p:txBody>
      </p:sp>
      <p:sp>
        <p:nvSpPr>
          <p:cNvPr id="6" name="CuadroTexto 5">
            <a:extLst>
              <a:ext uri="{FF2B5EF4-FFF2-40B4-BE49-F238E27FC236}">
                <a16:creationId xmlns:a16="http://schemas.microsoft.com/office/drawing/2014/main" id="{7BAE104E-C94A-4AF3-8D95-4DCF2E4EFBE2}"/>
              </a:ext>
            </a:extLst>
          </p:cNvPr>
          <p:cNvSpPr txBox="1"/>
          <p:nvPr/>
        </p:nvSpPr>
        <p:spPr>
          <a:xfrm>
            <a:off x="1039064" y="5237524"/>
            <a:ext cx="5697811" cy="738664"/>
          </a:xfrm>
          <a:prstGeom prst="rect">
            <a:avLst/>
          </a:prstGeom>
          <a:noFill/>
        </p:spPr>
        <p:txBody>
          <a:bodyPr wrap="square" rtlCol="0">
            <a:spAutoFit/>
          </a:bodyPr>
          <a:lstStyle/>
          <a:p>
            <a:pPr algn="ctr"/>
            <a:r>
              <a:rPr lang="es-CO" sz="1400" b="1" dirty="0">
                <a:solidFill>
                  <a:srgbClr val="F60002"/>
                </a:solidFill>
                <a:hlinkClick r:id="rId2"/>
              </a:rPr>
              <a:t>http://gaia.gobiernobogota.gov.co/sites/default/files/documentos/circular_006_2021_prevencion_de_acoso_laboral.pdf</a:t>
            </a:r>
            <a:endParaRPr lang="es-CO" sz="1400" b="1" dirty="0">
              <a:solidFill>
                <a:srgbClr val="F60002"/>
              </a:solidFill>
            </a:endParaRPr>
          </a:p>
          <a:p>
            <a:pPr algn="ctr"/>
            <a:endParaRPr lang="es-CO" sz="1400" b="1" dirty="0">
              <a:solidFill>
                <a:srgbClr val="F60002"/>
              </a:solidFill>
            </a:endParaRPr>
          </a:p>
        </p:txBody>
      </p:sp>
      <p:pic>
        <p:nvPicPr>
          <p:cNvPr id="7" name="Imagen 6">
            <a:extLst>
              <a:ext uri="{FF2B5EF4-FFF2-40B4-BE49-F238E27FC236}">
                <a16:creationId xmlns:a16="http://schemas.microsoft.com/office/drawing/2014/main" id="{74A3B65F-208E-420B-B571-C913F521C704}"/>
              </a:ext>
            </a:extLst>
          </p:cNvPr>
          <p:cNvPicPr>
            <a:picLocks noChangeAspect="1"/>
          </p:cNvPicPr>
          <p:nvPr/>
        </p:nvPicPr>
        <p:blipFill>
          <a:blip r:embed="rId3"/>
          <a:stretch>
            <a:fillRect/>
          </a:stretch>
        </p:blipFill>
        <p:spPr>
          <a:xfrm>
            <a:off x="1039064" y="1907678"/>
            <a:ext cx="7556205" cy="2725646"/>
          </a:xfrm>
          <a:prstGeom prst="rect">
            <a:avLst/>
          </a:prstGeom>
        </p:spPr>
      </p:pic>
    </p:spTree>
    <p:extLst>
      <p:ext uri="{BB962C8B-B14F-4D97-AF65-F5344CB8AC3E}">
        <p14:creationId xmlns:p14="http://schemas.microsoft.com/office/powerpoint/2010/main" val="444527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A231633-B5FD-4351-BFD1-2212BCFEF27D}"/>
              </a:ext>
            </a:extLst>
          </p:cNvPr>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Effect>
                      <a14:colorTemperature colorTemp="5958"/>
                    </a14:imgEffect>
                    <a14:imgEffect>
                      <a14:saturation sat="33000"/>
                    </a14:imgEffect>
                  </a14:imgLayer>
                </a14:imgProps>
              </a:ext>
            </a:extLst>
          </a:blip>
          <a:stretch>
            <a:fillRect/>
          </a:stretch>
        </p:blipFill>
        <p:spPr>
          <a:xfrm>
            <a:off x="2571749" y="1220966"/>
            <a:ext cx="7660821" cy="4089222"/>
          </a:xfrm>
          <a:prstGeom prst="rect">
            <a:avLst/>
          </a:prstGeom>
        </p:spPr>
      </p:pic>
      <p:sp>
        <p:nvSpPr>
          <p:cNvPr id="5" name="CuadroTexto 4">
            <a:extLst>
              <a:ext uri="{FF2B5EF4-FFF2-40B4-BE49-F238E27FC236}">
                <a16:creationId xmlns:a16="http://schemas.microsoft.com/office/drawing/2014/main" id="{31CE15DA-D729-4654-BD6F-24AAA050C3EA}"/>
              </a:ext>
            </a:extLst>
          </p:cNvPr>
          <p:cNvSpPr txBox="1"/>
          <p:nvPr/>
        </p:nvSpPr>
        <p:spPr>
          <a:xfrm>
            <a:off x="10232570" y="6081486"/>
            <a:ext cx="1417376" cy="461665"/>
          </a:xfrm>
          <a:prstGeom prst="rect">
            <a:avLst/>
          </a:prstGeom>
          <a:noFill/>
        </p:spPr>
        <p:txBody>
          <a:bodyPr wrap="none" rtlCol="0">
            <a:spAutoFit/>
          </a:bodyPr>
          <a:lstStyle/>
          <a:p>
            <a:r>
              <a:rPr lang="es-MX" sz="2400" b="1" dirty="0">
                <a:solidFill>
                  <a:srgbClr val="7030A0"/>
                </a:solidFill>
              </a:rPr>
              <a:t>Gracias</a:t>
            </a:r>
            <a:r>
              <a:rPr lang="es-MX" dirty="0"/>
              <a:t>.</a:t>
            </a:r>
            <a:endParaRPr lang="es-CO" dirty="0"/>
          </a:p>
        </p:txBody>
      </p:sp>
    </p:spTree>
    <p:extLst>
      <p:ext uri="{BB962C8B-B14F-4D97-AF65-F5344CB8AC3E}">
        <p14:creationId xmlns:p14="http://schemas.microsoft.com/office/powerpoint/2010/main" val="979764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292CDC22-4079-8144-91B8-36261CA9052B}"/>
              </a:ext>
            </a:extLst>
          </p:cNvPr>
          <p:cNvGrpSpPr/>
          <p:nvPr/>
        </p:nvGrpSpPr>
        <p:grpSpPr>
          <a:xfrm>
            <a:off x="431597" y="0"/>
            <a:ext cx="11419027" cy="6858000"/>
            <a:chOff x="431597" y="0"/>
            <a:chExt cx="11419027" cy="6858000"/>
          </a:xfrm>
        </p:grpSpPr>
        <p:sp>
          <p:nvSpPr>
            <p:cNvPr id="5" name="Rectángulo 4">
              <a:extLst>
                <a:ext uri="{FF2B5EF4-FFF2-40B4-BE49-F238E27FC236}">
                  <a16:creationId xmlns:a16="http://schemas.microsoft.com/office/drawing/2014/main" id="{127A2614-B565-AE4A-8A11-A54AE128B630}"/>
                </a:ext>
              </a:extLst>
            </p:cNvPr>
            <p:cNvSpPr/>
            <p:nvPr/>
          </p:nvSpPr>
          <p:spPr>
            <a:xfrm>
              <a:off x="431597" y="0"/>
              <a:ext cx="114190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537B23AE-9181-EF43-BAC4-1A965405D1A6}"/>
                </a:ext>
              </a:extLst>
            </p:cNvPr>
            <p:cNvSpPr txBox="1"/>
            <p:nvPr/>
          </p:nvSpPr>
          <p:spPr>
            <a:xfrm>
              <a:off x="3645611" y="2782180"/>
              <a:ext cx="4622800" cy="1107996"/>
            </a:xfrm>
            <a:prstGeom prst="rect">
              <a:avLst/>
            </a:prstGeom>
            <a:noFill/>
          </p:spPr>
          <p:txBody>
            <a:bodyPr wrap="square" rtlCol="0">
              <a:spAutoFit/>
            </a:bodyPr>
            <a:lstStyle/>
            <a:p>
              <a:pPr algn="ctr"/>
              <a:r>
                <a:rPr lang="es-CO" sz="6600" b="1" dirty="0">
                  <a:solidFill>
                    <a:schemeClr val="accent4"/>
                  </a:solidFill>
                </a:rPr>
                <a:t>GRACIAS</a:t>
              </a:r>
            </a:p>
          </p:txBody>
        </p:sp>
        <p:pic>
          <p:nvPicPr>
            <p:cNvPr id="4" name="Imagen 3">
              <a:extLst>
                <a:ext uri="{FF2B5EF4-FFF2-40B4-BE49-F238E27FC236}">
                  <a16:creationId xmlns:a16="http://schemas.microsoft.com/office/drawing/2014/main" id="{B31C170F-31F9-CC46-A909-468C885F2107}"/>
                </a:ext>
              </a:extLst>
            </p:cNvPr>
            <p:cNvPicPr>
              <a:picLocks noChangeAspect="1"/>
            </p:cNvPicPr>
            <p:nvPr/>
          </p:nvPicPr>
          <p:blipFill>
            <a:blip r:embed="rId2"/>
            <a:stretch>
              <a:fillRect/>
            </a:stretch>
          </p:blipFill>
          <p:spPr>
            <a:xfrm>
              <a:off x="4895532" y="5123625"/>
              <a:ext cx="2122958" cy="1086165"/>
            </a:xfrm>
            <a:prstGeom prst="rect">
              <a:avLst/>
            </a:prstGeom>
          </p:spPr>
        </p:pic>
      </p:grpSp>
    </p:spTree>
    <p:extLst>
      <p:ext uri="{BB962C8B-B14F-4D97-AF65-F5344CB8AC3E}">
        <p14:creationId xmlns:p14="http://schemas.microsoft.com/office/powerpoint/2010/main" val="549017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agrama de flujo: entrada manual 22">
            <a:extLst>
              <a:ext uri="{FF2B5EF4-FFF2-40B4-BE49-F238E27FC236}">
                <a16:creationId xmlns:a16="http://schemas.microsoft.com/office/drawing/2014/main" id="{749ED821-BD1E-4EF7-82C1-0EF3D17F893E}"/>
              </a:ext>
            </a:extLst>
          </p:cNvPr>
          <p:cNvSpPr/>
          <p:nvPr/>
        </p:nvSpPr>
        <p:spPr>
          <a:xfrm rot="16200000" flipV="1">
            <a:off x="8710621" y="751367"/>
            <a:ext cx="1080000" cy="4417857"/>
          </a:xfrm>
          <a:prstGeom prst="flowChartManualInpu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Diagrama de flujo: entrada manual 23">
            <a:extLst>
              <a:ext uri="{FF2B5EF4-FFF2-40B4-BE49-F238E27FC236}">
                <a16:creationId xmlns:a16="http://schemas.microsoft.com/office/drawing/2014/main" id="{78BAB91A-06AF-48BE-BA46-0FB8539FAD29}"/>
              </a:ext>
            </a:extLst>
          </p:cNvPr>
          <p:cNvSpPr/>
          <p:nvPr/>
        </p:nvSpPr>
        <p:spPr>
          <a:xfrm rot="16200000" flipV="1">
            <a:off x="8174751" y="2613506"/>
            <a:ext cx="1080000" cy="3346116"/>
          </a:xfrm>
          <a:prstGeom prst="flowChartManualInpu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Diagrama de flujo: entrada manual 24">
            <a:extLst>
              <a:ext uri="{FF2B5EF4-FFF2-40B4-BE49-F238E27FC236}">
                <a16:creationId xmlns:a16="http://schemas.microsoft.com/office/drawing/2014/main" id="{368F1E33-3C60-4428-AA4E-FC4F765120F4}"/>
              </a:ext>
            </a:extLst>
          </p:cNvPr>
          <p:cNvSpPr/>
          <p:nvPr/>
        </p:nvSpPr>
        <p:spPr>
          <a:xfrm rot="16200000" flipV="1">
            <a:off x="7791919" y="4310862"/>
            <a:ext cx="1080000" cy="2580452"/>
          </a:xfrm>
          <a:prstGeom prst="flowChartManualInpu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Diagrama de flujo: entrada manual 16">
            <a:extLst>
              <a:ext uri="{FF2B5EF4-FFF2-40B4-BE49-F238E27FC236}">
                <a16:creationId xmlns:a16="http://schemas.microsoft.com/office/drawing/2014/main" id="{B168DB1B-A0BB-4CD6-8553-817212AA9B26}"/>
              </a:ext>
            </a:extLst>
          </p:cNvPr>
          <p:cNvSpPr/>
          <p:nvPr/>
        </p:nvSpPr>
        <p:spPr>
          <a:xfrm rot="16200000">
            <a:off x="3665708" y="4431540"/>
            <a:ext cx="894700" cy="2552283"/>
          </a:xfrm>
          <a:prstGeom prst="flowChartManualInpu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Diagrama de flujo: entrada manual 15">
            <a:extLst>
              <a:ext uri="{FF2B5EF4-FFF2-40B4-BE49-F238E27FC236}">
                <a16:creationId xmlns:a16="http://schemas.microsoft.com/office/drawing/2014/main" id="{3F4C7F65-8DCA-443A-8C97-C01C2198B3D8}"/>
              </a:ext>
            </a:extLst>
          </p:cNvPr>
          <p:cNvSpPr/>
          <p:nvPr/>
        </p:nvSpPr>
        <p:spPr>
          <a:xfrm rot="16200000">
            <a:off x="3074101" y="2524168"/>
            <a:ext cx="1080000" cy="3550196"/>
          </a:xfrm>
          <a:prstGeom prst="flowChartManualInpu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Diagrama de flujo: entrada manual 14">
            <a:extLst>
              <a:ext uri="{FF2B5EF4-FFF2-40B4-BE49-F238E27FC236}">
                <a16:creationId xmlns:a16="http://schemas.microsoft.com/office/drawing/2014/main" id="{A2988046-7786-464A-8F4F-7944C771EEEF}"/>
              </a:ext>
            </a:extLst>
          </p:cNvPr>
          <p:cNvSpPr/>
          <p:nvPr/>
        </p:nvSpPr>
        <p:spPr>
          <a:xfrm rot="16200000">
            <a:off x="2631188" y="742285"/>
            <a:ext cx="1080000" cy="4436021"/>
          </a:xfrm>
          <a:prstGeom prst="flowChartManualInpu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23AB8B9D-5132-43A1-A742-6AA0FFDC07C2}"/>
              </a:ext>
            </a:extLst>
          </p:cNvPr>
          <p:cNvSpPr txBox="1"/>
          <p:nvPr/>
        </p:nvSpPr>
        <p:spPr>
          <a:xfrm>
            <a:off x="675004" y="452755"/>
            <a:ext cx="4106545" cy="553998"/>
          </a:xfrm>
          <a:prstGeom prst="rect">
            <a:avLst/>
          </a:prstGeom>
          <a:noFill/>
        </p:spPr>
        <p:txBody>
          <a:bodyPr wrap="square" rtlCol="0">
            <a:spAutoFit/>
          </a:bodyPr>
          <a:lstStyle/>
          <a:p>
            <a:r>
              <a:rPr lang="es-CO" sz="3000" b="1" dirty="0">
                <a:solidFill>
                  <a:srgbClr val="C8102C"/>
                </a:solidFill>
              </a:rPr>
              <a:t>Conformación</a:t>
            </a:r>
          </a:p>
        </p:txBody>
      </p:sp>
      <p:sp>
        <p:nvSpPr>
          <p:cNvPr id="4" name="Diagrama de flujo: entrada manual 3">
            <a:extLst>
              <a:ext uri="{FF2B5EF4-FFF2-40B4-BE49-F238E27FC236}">
                <a16:creationId xmlns:a16="http://schemas.microsoft.com/office/drawing/2014/main" id="{0D7B06BF-99C9-4182-B140-BBBA851711C1}"/>
              </a:ext>
            </a:extLst>
          </p:cNvPr>
          <p:cNvSpPr/>
          <p:nvPr/>
        </p:nvSpPr>
        <p:spPr>
          <a:xfrm rot="16200000">
            <a:off x="2644796" y="-14112"/>
            <a:ext cx="1080000" cy="5760000"/>
          </a:xfrm>
          <a:prstGeom prst="flowChartManualInpu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Diagrama de flujo: entrada manual 4">
            <a:extLst>
              <a:ext uri="{FF2B5EF4-FFF2-40B4-BE49-F238E27FC236}">
                <a16:creationId xmlns:a16="http://schemas.microsoft.com/office/drawing/2014/main" id="{17BBB937-0882-432F-920E-AB0393629F16}"/>
              </a:ext>
            </a:extLst>
          </p:cNvPr>
          <p:cNvSpPr/>
          <p:nvPr/>
        </p:nvSpPr>
        <p:spPr>
          <a:xfrm rot="16200000">
            <a:off x="3244875" y="1926074"/>
            <a:ext cx="1080000" cy="4559847"/>
          </a:xfrm>
          <a:prstGeom prst="flowChartManualInpu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Diagrama de flujo: entrada manual 5">
            <a:extLst>
              <a:ext uri="{FF2B5EF4-FFF2-40B4-BE49-F238E27FC236}">
                <a16:creationId xmlns:a16="http://schemas.microsoft.com/office/drawing/2014/main" id="{7CED5761-64A9-4C30-A3C2-2BA60B1B6751}"/>
              </a:ext>
            </a:extLst>
          </p:cNvPr>
          <p:cNvSpPr/>
          <p:nvPr/>
        </p:nvSpPr>
        <p:spPr>
          <a:xfrm rot="16200000">
            <a:off x="3749701" y="3771009"/>
            <a:ext cx="1080000" cy="3550196"/>
          </a:xfrm>
          <a:prstGeom prst="flowChartManualInpu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Diagrama de flujo: entrada manual 6">
            <a:extLst>
              <a:ext uri="{FF2B5EF4-FFF2-40B4-BE49-F238E27FC236}">
                <a16:creationId xmlns:a16="http://schemas.microsoft.com/office/drawing/2014/main" id="{1D9E8755-551F-4233-9BA8-4784B7D63A3D}"/>
              </a:ext>
            </a:extLst>
          </p:cNvPr>
          <p:cNvSpPr/>
          <p:nvPr/>
        </p:nvSpPr>
        <p:spPr>
          <a:xfrm rot="16200000" flipV="1">
            <a:off x="8575424" y="-14112"/>
            <a:ext cx="1080000" cy="5760000"/>
          </a:xfrm>
          <a:prstGeom prst="flowChartManualInpu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Diagrama de flujo: entrada manual 7">
            <a:extLst>
              <a:ext uri="{FF2B5EF4-FFF2-40B4-BE49-F238E27FC236}">
                <a16:creationId xmlns:a16="http://schemas.microsoft.com/office/drawing/2014/main" id="{BCEC6A2E-3343-4216-8783-4B8FA3B7BBF5}"/>
              </a:ext>
            </a:extLst>
          </p:cNvPr>
          <p:cNvSpPr/>
          <p:nvPr/>
        </p:nvSpPr>
        <p:spPr>
          <a:xfrm rot="16200000" flipV="1">
            <a:off x="7975351" y="1926074"/>
            <a:ext cx="1080000" cy="4559849"/>
          </a:xfrm>
          <a:prstGeom prst="flowChartManualInpu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Diagrama de flujo: entrada manual 8">
            <a:extLst>
              <a:ext uri="{FF2B5EF4-FFF2-40B4-BE49-F238E27FC236}">
                <a16:creationId xmlns:a16="http://schemas.microsoft.com/office/drawing/2014/main" id="{2E143F64-15C3-4A19-AFBC-3E5C0E09C1C2}"/>
              </a:ext>
            </a:extLst>
          </p:cNvPr>
          <p:cNvSpPr/>
          <p:nvPr/>
        </p:nvSpPr>
        <p:spPr>
          <a:xfrm rot="16200000" flipV="1">
            <a:off x="7470226" y="3771307"/>
            <a:ext cx="1080000" cy="3549600"/>
          </a:xfrm>
          <a:prstGeom prst="flowChartManualInpu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2 Marcador de contenido">
            <a:extLst>
              <a:ext uri="{FF2B5EF4-FFF2-40B4-BE49-F238E27FC236}">
                <a16:creationId xmlns:a16="http://schemas.microsoft.com/office/drawing/2014/main" id="{CEA8A0EB-6A43-41A0-916E-018B24551779}"/>
              </a:ext>
            </a:extLst>
          </p:cNvPr>
          <p:cNvSpPr txBox="1">
            <a:spLocks/>
          </p:cNvSpPr>
          <p:nvPr/>
        </p:nvSpPr>
        <p:spPr>
          <a:xfrm>
            <a:off x="1419226" y="2407923"/>
            <a:ext cx="1981200" cy="36359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s-ES" sz="2000" b="1" dirty="0">
                <a:solidFill>
                  <a:schemeClr val="bg1"/>
                </a:solidFill>
              </a:rPr>
              <a:t>Por la entidad</a:t>
            </a:r>
            <a:endParaRPr lang="es-ES" sz="2000" dirty="0">
              <a:solidFill>
                <a:schemeClr val="bg1"/>
              </a:solidFill>
            </a:endParaRPr>
          </a:p>
        </p:txBody>
      </p:sp>
      <p:sp>
        <p:nvSpPr>
          <p:cNvPr id="11" name="2 Marcador de contenido">
            <a:extLst>
              <a:ext uri="{FF2B5EF4-FFF2-40B4-BE49-F238E27FC236}">
                <a16:creationId xmlns:a16="http://schemas.microsoft.com/office/drawing/2014/main" id="{54E8B633-3506-4C97-83D8-DFFE96BE9E9E}"/>
              </a:ext>
            </a:extLst>
          </p:cNvPr>
          <p:cNvSpPr txBox="1">
            <a:spLocks/>
          </p:cNvSpPr>
          <p:nvPr/>
        </p:nvSpPr>
        <p:spPr>
          <a:xfrm>
            <a:off x="2435773" y="3719486"/>
            <a:ext cx="1491980" cy="36359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s-ES" sz="2000" b="1" dirty="0">
                <a:solidFill>
                  <a:schemeClr val="bg1"/>
                </a:solidFill>
              </a:rPr>
              <a:t>Principales:</a:t>
            </a:r>
            <a:endParaRPr lang="es-ES" sz="2000" dirty="0">
              <a:solidFill>
                <a:schemeClr val="bg1"/>
              </a:solidFill>
            </a:endParaRPr>
          </a:p>
        </p:txBody>
      </p:sp>
      <p:sp>
        <p:nvSpPr>
          <p:cNvPr id="12" name="2 Marcador de contenido">
            <a:extLst>
              <a:ext uri="{FF2B5EF4-FFF2-40B4-BE49-F238E27FC236}">
                <a16:creationId xmlns:a16="http://schemas.microsoft.com/office/drawing/2014/main" id="{4A6944AE-77B5-46D6-887F-0F5CB3CBFF9A}"/>
              </a:ext>
            </a:extLst>
          </p:cNvPr>
          <p:cNvSpPr txBox="1">
            <a:spLocks/>
          </p:cNvSpPr>
          <p:nvPr/>
        </p:nvSpPr>
        <p:spPr>
          <a:xfrm>
            <a:off x="3179136" y="4963409"/>
            <a:ext cx="1491980" cy="36359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s-ES" sz="2000" b="1" dirty="0">
                <a:solidFill>
                  <a:schemeClr val="bg1"/>
                </a:solidFill>
              </a:rPr>
              <a:t>Suplentes:</a:t>
            </a:r>
          </a:p>
        </p:txBody>
      </p:sp>
      <p:sp>
        <p:nvSpPr>
          <p:cNvPr id="13" name="2 Marcador de contenido">
            <a:extLst>
              <a:ext uri="{FF2B5EF4-FFF2-40B4-BE49-F238E27FC236}">
                <a16:creationId xmlns:a16="http://schemas.microsoft.com/office/drawing/2014/main" id="{C90DF90E-FADF-47F0-9DD9-6C789D5DD068}"/>
              </a:ext>
            </a:extLst>
          </p:cNvPr>
          <p:cNvSpPr txBox="1">
            <a:spLocks/>
          </p:cNvSpPr>
          <p:nvPr/>
        </p:nvSpPr>
        <p:spPr>
          <a:xfrm>
            <a:off x="573517" y="1237517"/>
            <a:ext cx="10659746" cy="66593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s-ES" sz="1800" b="1" dirty="0">
                <a:solidFill>
                  <a:srgbClr val="F1B633"/>
                </a:solidFill>
              </a:rPr>
              <a:t>Resolución No. 0041 del 29 de enero del 2019</a:t>
            </a:r>
          </a:p>
          <a:p>
            <a:pPr marL="0" indent="0" algn="just">
              <a:buNone/>
              <a:defRPr/>
            </a:pPr>
            <a:r>
              <a:rPr lang="es-ES" sz="1800" dirty="0"/>
              <a:t>“Por medio de la cual se conforma el Comité de Convivencia Laboral de la Secretaria Distrital de Gobierno”.</a:t>
            </a:r>
          </a:p>
        </p:txBody>
      </p:sp>
      <p:sp>
        <p:nvSpPr>
          <p:cNvPr id="2" name="2 Marcador de contenido">
            <a:extLst>
              <a:ext uri="{FF2B5EF4-FFF2-40B4-BE49-F238E27FC236}">
                <a16:creationId xmlns:a16="http://schemas.microsoft.com/office/drawing/2014/main" id="{E7DEBC5C-FD3E-4922-BB26-870BB3947C21}"/>
              </a:ext>
            </a:extLst>
          </p:cNvPr>
          <p:cNvSpPr txBox="1">
            <a:spLocks/>
          </p:cNvSpPr>
          <p:nvPr/>
        </p:nvSpPr>
        <p:spPr>
          <a:xfrm>
            <a:off x="2420466" y="4059914"/>
            <a:ext cx="3549599" cy="66593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es-ES" sz="1400" dirty="0">
                <a:solidFill>
                  <a:schemeClr val="bg1"/>
                </a:solidFill>
              </a:rPr>
              <a:t>Director de Gestión del Talento Humano </a:t>
            </a:r>
          </a:p>
          <a:p>
            <a:pPr algn="just">
              <a:defRPr/>
            </a:pPr>
            <a:r>
              <a:rPr lang="es-ES" sz="1400" dirty="0">
                <a:solidFill>
                  <a:schemeClr val="bg1"/>
                </a:solidFill>
              </a:rPr>
              <a:t>Director Jurídico		</a:t>
            </a:r>
          </a:p>
        </p:txBody>
      </p:sp>
      <p:sp>
        <p:nvSpPr>
          <p:cNvPr id="14" name="2 Marcador de contenido">
            <a:extLst>
              <a:ext uri="{FF2B5EF4-FFF2-40B4-BE49-F238E27FC236}">
                <a16:creationId xmlns:a16="http://schemas.microsoft.com/office/drawing/2014/main" id="{D0C15261-4D05-4BE8-A19A-26EE92BF1A08}"/>
              </a:ext>
            </a:extLst>
          </p:cNvPr>
          <p:cNvSpPr txBox="1">
            <a:spLocks/>
          </p:cNvSpPr>
          <p:nvPr/>
        </p:nvSpPr>
        <p:spPr>
          <a:xfrm>
            <a:off x="3175691" y="5311542"/>
            <a:ext cx="2914237" cy="66593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es-ES" sz="1400" dirty="0">
                <a:solidFill>
                  <a:schemeClr val="bg1"/>
                </a:solidFill>
              </a:rPr>
              <a:t>Director de Convivencia y Diálogo Social.</a:t>
            </a:r>
          </a:p>
          <a:p>
            <a:pPr algn="just">
              <a:defRPr/>
            </a:pPr>
            <a:r>
              <a:rPr lang="es-ES" sz="1400" dirty="0">
                <a:solidFill>
                  <a:schemeClr val="bg1"/>
                </a:solidFill>
              </a:rPr>
              <a:t>Director de Derechos Humanos.</a:t>
            </a:r>
          </a:p>
        </p:txBody>
      </p:sp>
      <p:sp>
        <p:nvSpPr>
          <p:cNvPr id="18" name="2 Marcador de contenido">
            <a:extLst>
              <a:ext uri="{FF2B5EF4-FFF2-40B4-BE49-F238E27FC236}">
                <a16:creationId xmlns:a16="http://schemas.microsoft.com/office/drawing/2014/main" id="{48C17CE5-B0B2-40D6-9A8A-60F00BE3BB2D}"/>
              </a:ext>
            </a:extLst>
          </p:cNvPr>
          <p:cNvSpPr txBox="1">
            <a:spLocks/>
          </p:cNvSpPr>
          <p:nvPr/>
        </p:nvSpPr>
        <p:spPr>
          <a:xfrm>
            <a:off x="6295703" y="3673599"/>
            <a:ext cx="1491980" cy="36359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s-ES" sz="2000" b="1" dirty="0">
                <a:solidFill>
                  <a:schemeClr val="bg1"/>
                </a:solidFill>
              </a:rPr>
              <a:t>Principales:</a:t>
            </a:r>
            <a:endParaRPr lang="es-ES" sz="2000" dirty="0">
              <a:solidFill>
                <a:schemeClr val="bg1"/>
              </a:solidFill>
            </a:endParaRPr>
          </a:p>
        </p:txBody>
      </p:sp>
      <p:sp>
        <p:nvSpPr>
          <p:cNvPr id="19" name="2 Marcador de contenido">
            <a:extLst>
              <a:ext uri="{FF2B5EF4-FFF2-40B4-BE49-F238E27FC236}">
                <a16:creationId xmlns:a16="http://schemas.microsoft.com/office/drawing/2014/main" id="{6E3FFC53-9886-4321-B9FA-149294D2C2CC}"/>
              </a:ext>
            </a:extLst>
          </p:cNvPr>
          <p:cNvSpPr txBox="1">
            <a:spLocks/>
          </p:cNvSpPr>
          <p:nvPr/>
        </p:nvSpPr>
        <p:spPr>
          <a:xfrm>
            <a:off x="6295703" y="4992267"/>
            <a:ext cx="1491980" cy="36359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s-ES" sz="2000" b="1" dirty="0">
                <a:solidFill>
                  <a:schemeClr val="bg1"/>
                </a:solidFill>
              </a:rPr>
              <a:t>Suplentes:</a:t>
            </a:r>
          </a:p>
        </p:txBody>
      </p:sp>
      <p:sp>
        <p:nvSpPr>
          <p:cNvPr id="20" name="2 Marcador de contenido">
            <a:extLst>
              <a:ext uri="{FF2B5EF4-FFF2-40B4-BE49-F238E27FC236}">
                <a16:creationId xmlns:a16="http://schemas.microsoft.com/office/drawing/2014/main" id="{1839CFA8-4B33-4AE4-B5CD-EF59A5549151}"/>
              </a:ext>
            </a:extLst>
          </p:cNvPr>
          <p:cNvSpPr txBox="1">
            <a:spLocks/>
          </p:cNvSpPr>
          <p:nvPr/>
        </p:nvSpPr>
        <p:spPr>
          <a:xfrm>
            <a:off x="6280396" y="4014027"/>
            <a:ext cx="3549599" cy="66593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es-ES" sz="1400" dirty="0">
                <a:solidFill>
                  <a:schemeClr val="bg1"/>
                </a:solidFill>
              </a:rPr>
              <a:t>Director de Gestión del Talento Humano </a:t>
            </a:r>
          </a:p>
          <a:p>
            <a:pPr algn="just">
              <a:defRPr/>
            </a:pPr>
            <a:r>
              <a:rPr lang="es-ES" sz="1400" dirty="0">
                <a:solidFill>
                  <a:schemeClr val="bg1"/>
                </a:solidFill>
              </a:rPr>
              <a:t>Director Jurídico		</a:t>
            </a:r>
          </a:p>
        </p:txBody>
      </p:sp>
      <p:sp>
        <p:nvSpPr>
          <p:cNvPr id="21" name="2 Marcador de contenido">
            <a:extLst>
              <a:ext uri="{FF2B5EF4-FFF2-40B4-BE49-F238E27FC236}">
                <a16:creationId xmlns:a16="http://schemas.microsoft.com/office/drawing/2014/main" id="{217235FF-EA29-40B2-A649-DAF40817167B}"/>
              </a:ext>
            </a:extLst>
          </p:cNvPr>
          <p:cNvSpPr txBox="1">
            <a:spLocks/>
          </p:cNvSpPr>
          <p:nvPr/>
        </p:nvSpPr>
        <p:spPr>
          <a:xfrm>
            <a:off x="6334773" y="5304119"/>
            <a:ext cx="2914237" cy="66593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es-ES" sz="1400" dirty="0">
                <a:solidFill>
                  <a:schemeClr val="bg1"/>
                </a:solidFill>
              </a:rPr>
              <a:t>Director de Convivencia y Diálogo Social.</a:t>
            </a:r>
          </a:p>
          <a:p>
            <a:pPr algn="just">
              <a:defRPr/>
            </a:pPr>
            <a:r>
              <a:rPr lang="es-ES" sz="1400" dirty="0">
                <a:solidFill>
                  <a:schemeClr val="bg1"/>
                </a:solidFill>
              </a:rPr>
              <a:t>Director de Derechos Humanos.</a:t>
            </a:r>
          </a:p>
        </p:txBody>
      </p:sp>
      <p:sp>
        <p:nvSpPr>
          <p:cNvPr id="22" name="2 Marcador de contenido">
            <a:extLst>
              <a:ext uri="{FF2B5EF4-FFF2-40B4-BE49-F238E27FC236}">
                <a16:creationId xmlns:a16="http://schemas.microsoft.com/office/drawing/2014/main" id="{6D340753-E7D1-4531-B6D4-5370B60F7CBE}"/>
              </a:ext>
            </a:extLst>
          </p:cNvPr>
          <p:cNvSpPr txBox="1">
            <a:spLocks/>
          </p:cNvSpPr>
          <p:nvPr/>
        </p:nvSpPr>
        <p:spPr>
          <a:xfrm>
            <a:off x="6334772" y="2363536"/>
            <a:ext cx="2999727" cy="36359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s-ES" sz="2000" b="1" dirty="0">
                <a:solidFill>
                  <a:schemeClr val="bg1"/>
                </a:solidFill>
              </a:rPr>
              <a:t>Por los servidores públicos</a:t>
            </a:r>
            <a:endParaRPr lang="es-ES" sz="2000" dirty="0">
              <a:solidFill>
                <a:schemeClr val="bg1"/>
              </a:solidFill>
            </a:endParaRPr>
          </a:p>
        </p:txBody>
      </p:sp>
      <p:pic>
        <p:nvPicPr>
          <p:cNvPr id="26" name="Imagen 25">
            <a:extLst>
              <a:ext uri="{FF2B5EF4-FFF2-40B4-BE49-F238E27FC236}">
                <a16:creationId xmlns:a16="http://schemas.microsoft.com/office/drawing/2014/main" id="{04EED1B7-9B30-4F98-B64A-5C4479B19A66}"/>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backgroundRemoval t="3093" b="89691" l="3462" r="98462">
                        <a14:foregroundMark x1="10769" y1="31959" x2="10769" y2="31959"/>
                        <a14:foregroundMark x1="10385" y1="6186" x2="10385" y2="6186"/>
                        <a14:foregroundMark x1="20769" y1="7732" x2="20769" y2="7732"/>
                        <a14:foregroundMark x1="33077" y1="4124" x2="33077" y2="4124"/>
                        <a14:foregroundMark x1="46923" y1="3608" x2="46923" y2="3608"/>
                        <a14:foregroundMark x1="92692" y1="25773" x2="92692" y2="25773"/>
                        <a14:foregroundMark x1="96154" y1="19588" x2="96154" y2="19588"/>
                        <a14:foregroundMark x1="98462" y1="29381" x2="98462" y2="29381"/>
                        <a14:foregroundMark x1="4615" y1="20103" x2="4615" y2="20103"/>
                        <a14:foregroundMark x1="3462" y1="31443" x2="3462" y2="31443"/>
                        <a14:backgroundMark x1="37692" y1="27835" x2="37692" y2="27835"/>
                        <a14:backgroundMark x1="84615" y1="36598" x2="84615" y2="36598"/>
                      </a14:backgroundRemoval>
                    </a14:imgEffect>
                    <a14:imgEffect>
                      <a14:sharpenSoften amount="50000"/>
                    </a14:imgEffect>
                    <a14:imgEffect>
                      <a14:brightnessContrast bright="40000" contrast="20000"/>
                    </a14:imgEffect>
                  </a14:imgLayer>
                </a14:imgProps>
              </a:ext>
            </a:extLst>
          </a:blip>
          <a:srcRect b="25959"/>
          <a:stretch/>
        </p:blipFill>
        <p:spPr>
          <a:xfrm>
            <a:off x="9433847" y="2478362"/>
            <a:ext cx="1290149" cy="712759"/>
          </a:xfrm>
          <a:prstGeom prst="rect">
            <a:avLst/>
          </a:prstGeom>
        </p:spPr>
      </p:pic>
      <p:pic>
        <p:nvPicPr>
          <p:cNvPr id="27" name="Imagen 26">
            <a:extLst>
              <a:ext uri="{FF2B5EF4-FFF2-40B4-BE49-F238E27FC236}">
                <a16:creationId xmlns:a16="http://schemas.microsoft.com/office/drawing/2014/main" id="{4E7FA1B2-3578-4518-859B-29BDC5E06735}"/>
              </a:ext>
            </a:extLst>
          </p:cNvPr>
          <p:cNvPicPr>
            <a:picLocks noChangeAspect="1"/>
          </p:cNvPicPr>
          <p:nvPr/>
        </p:nvPicPr>
        <p:blipFill rotWithShape="1">
          <a:blip r:embed="rId4"/>
          <a:srcRect l="29890" t="13468" r="27100" b="15955"/>
          <a:stretch/>
        </p:blipFill>
        <p:spPr>
          <a:xfrm>
            <a:off x="4433503" y="2431741"/>
            <a:ext cx="1359078" cy="828000"/>
          </a:xfrm>
          <a:prstGeom prst="rect">
            <a:avLst/>
          </a:prstGeom>
        </p:spPr>
      </p:pic>
    </p:spTree>
    <p:extLst>
      <p:ext uri="{BB962C8B-B14F-4D97-AF65-F5344CB8AC3E}">
        <p14:creationId xmlns:p14="http://schemas.microsoft.com/office/powerpoint/2010/main" val="217322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A1A7D16-4186-4FB4-88BA-57A029B903D8}"/>
              </a:ext>
            </a:extLst>
          </p:cNvPr>
          <p:cNvSpPr/>
          <p:nvPr/>
        </p:nvSpPr>
        <p:spPr>
          <a:xfrm>
            <a:off x="0" y="-19050"/>
            <a:ext cx="12192000" cy="1509712"/>
          </a:xfrm>
          <a:prstGeom prst="rect">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3" name="Triángulo isósceles 2">
            <a:extLst>
              <a:ext uri="{FF2B5EF4-FFF2-40B4-BE49-F238E27FC236}">
                <a16:creationId xmlns:a16="http://schemas.microsoft.com/office/drawing/2014/main" id="{77E4AC45-12B3-484C-9BD5-0B83BB0CAD34}"/>
              </a:ext>
            </a:extLst>
          </p:cNvPr>
          <p:cNvSpPr/>
          <p:nvPr/>
        </p:nvSpPr>
        <p:spPr>
          <a:xfrm rot="10800000">
            <a:off x="-1"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riángulo isósceles 3">
            <a:extLst>
              <a:ext uri="{FF2B5EF4-FFF2-40B4-BE49-F238E27FC236}">
                <a16:creationId xmlns:a16="http://schemas.microsoft.com/office/drawing/2014/main" id="{F497EDAB-2F70-4963-8565-71169AE7D65E}"/>
              </a:ext>
            </a:extLst>
          </p:cNvPr>
          <p:cNvSpPr/>
          <p:nvPr/>
        </p:nvSpPr>
        <p:spPr>
          <a:xfrm>
            <a:off x="11877675" y="-19050"/>
            <a:ext cx="314325" cy="6858000"/>
          </a:xfrm>
          <a:prstGeom prst="triangle">
            <a:avLst>
              <a:gd name="adj" fmla="val 100000"/>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9842B568-48EF-4A9F-9409-690227A70826}"/>
              </a:ext>
            </a:extLst>
          </p:cNvPr>
          <p:cNvSpPr txBox="1"/>
          <p:nvPr/>
        </p:nvSpPr>
        <p:spPr>
          <a:xfrm>
            <a:off x="484504" y="338455"/>
            <a:ext cx="5954396" cy="1015663"/>
          </a:xfrm>
          <a:prstGeom prst="rect">
            <a:avLst/>
          </a:prstGeom>
          <a:noFill/>
        </p:spPr>
        <p:txBody>
          <a:bodyPr wrap="square" rtlCol="0">
            <a:spAutoFit/>
          </a:bodyPr>
          <a:lstStyle/>
          <a:p>
            <a:r>
              <a:rPr lang="es-ES" sz="3000" b="1" dirty="0">
                <a:solidFill>
                  <a:schemeClr val="bg1"/>
                </a:solidFill>
              </a:rPr>
              <a:t>¿El Comité de Convivencia Laboral podría imponer sanciones?</a:t>
            </a:r>
          </a:p>
        </p:txBody>
      </p:sp>
      <p:sp>
        <p:nvSpPr>
          <p:cNvPr id="6" name="2 Marcador de contenido">
            <a:extLst>
              <a:ext uri="{FF2B5EF4-FFF2-40B4-BE49-F238E27FC236}">
                <a16:creationId xmlns:a16="http://schemas.microsoft.com/office/drawing/2014/main" id="{C379F6C4-A502-4B6F-9FFE-830ED46F2C23}"/>
              </a:ext>
            </a:extLst>
          </p:cNvPr>
          <p:cNvSpPr txBox="1">
            <a:spLocks/>
          </p:cNvSpPr>
          <p:nvPr/>
        </p:nvSpPr>
        <p:spPr>
          <a:xfrm>
            <a:off x="5557772" y="2855069"/>
            <a:ext cx="5162550" cy="247260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s-ES" sz="2000" dirty="0"/>
              <a:t>Al ser un órgano de prevención, NO puede imponer sanciones al acusado de acoso laboral, toda vez que su función es puramente conciliatoria. Por lo tanto, si se concluye que hay mérito para imponer una sanción disciplinaria, este órgano deberá remitir el caso al ente disciplinario competente de la entidad para que surta el procedimiento respectivo.</a:t>
            </a:r>
          </a:p>
        </p:txBody>
      </p:sp>
      <p:pic>
        <p:nvPicPr>
          <p:cNvPr id="7" name="Imagen 6">
            <a:extLst>
              <a:ext uri="{FF2B5EF4-FFF2-40B4-BE49-F238E27FC236}">
                <a16:creationId xmlns:a16="http://schemas.microsoft.com/office/drawing/2014/main" id="{2FD3BC7F-7E36-47CC-A7E5-C04463D7A0B2}"/>
              </a:ext>
            </a:extLst>
          </p:cNvPr>
          <p:cNvPicPr>
            <a:picLocks noChangeAspect="1"/>
          </p:cNvPicPr>
          <p:nvPr/>
        </p:nvPicPr>
        <p:blipFill>
          <a:blip r:embed="rId2"/>
          <a:stretch>
            <a:fillRect/>
          </a:stretch>
        </p:blipFill>
        <p:spPr>
          <a:xfrm>
            <a:off x="1871728" y="2341180"/>
            <a:ext cx="2679052" cy="3500377"/>
          </a:xfrm>
          <a:prstGeom prst="rect">
            <a:avLst/>
          </a:prstGeom>
          <a:ln w="57150">
            <a:solidFill>
              <a:srgbClr val="C8102C"/>
            </a:solidFill>
            <a:prstDash val="sysDot"/>
          </a:ln>
        </p:spPr>
      </p:pic>
    </p:spTree>
    <p:extLst>
      <p:ext uri="{BB962C8B-B14F-4D97-AF65-F5344CB8AC3E}">
        <p14:creationId xmlns:p14="http://schemas.microsoft.com/office/powerpoint/2010/main" val="2017604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55FC214-3650-4A81-86F2-81434D9768F2}"/>
              </a:ext>
            </a:extLst>
          </p:cNvPr>
          <p:cNvSpPr txBox="1"/>
          <p:nvPr/>
        </p:nvSpPr>
        <p:spPr>
          <a:xfrm>
            <a:off x="484504" y="338455"/>
            <a:ext cx="5954396" cy="553998"/>
          </a:xfrm>
          <a:prstGeom prst="rect">
            <a:avLst/>
          </a:prstGeom>
          <a:noFill/>
        </p:spPr>
        <p:txBody>
          <a:bodyPr wrap="square" rtlCol="0">
            <a:spAutoFit/>
          </a:bodyPr>
          <a:lstStyle/>
          <a:p>
            <a:r>
              <a:rPr lang="es-ES" sz="3000" b="1" dirty="0">
                <a:solidFill>
                  <a:srgbClr val="C8102C"/>
                </a:solidFill>
              </a:rPr>
              <a:t>¿Qué es acoso laboral?</a:t>
            </a:r>
          </a:p>
        </p:txBody>
      </p:sp>
      <p:sp>
        <p:nvSpPr>
          <p:cNvPr id="6" name="Diagrama de flujo: conector 5">
            <a:extLst>
              <a:ext uri="{FF2B5EF4-FFF2-40B4-BE49-F238E27FC236}">
                <a16:creationId xmlns:a16="http://schemas.microsoft.com/office/drawing/2014/main" id="{FD9096F2-2DE7-4B09-BFFA-9D81938538E6}"/>
              </a:ext>
            </a:extLst>
          </p:cNvPr>
          <p:cNvSpPr/>
          <p:nvPr/>
        </p:nvSpPr>
        <p:spPr>
          <a:xfrm>
            <a:off x="5679838" y="1715962"/>
            <a:ext cx="568058" cy="55289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Imagen 13">
            <a:extLst>
              <a:ext uri="{FF2B5EF4-FFF2-40B4-BE49-F238E27FC236}">
                <a16:creationId xmlns:a16="http://schemas.microsoft.com/office/drawing/2014/main" id="{142C4D35-F42B-4DF8-9B8C-D57AB3BE0146}"/>
              </a:ext>
            </a:extLst>
          </p:cNvPr>
          <p:cNvPicPr>
            <a:picLocks noChangeAspect="1"/>
          </p:cNvPicPr>
          <p:nvPr/>
        </p:nvPicPr>
        <p:blipFill rotWithShape="1">
          <a:blip r:embed="rId3"/>
          <a:srcRect b="5278"/>
          <a:stretch/>
        </p:blipFill>
        <p:spPr>
          <a:xfrm>
            <a:off x="2070693" y="4051498"/>
            <a:ext cx="7218290" cy="2806502"/>
          </a:xfrm>
          <a:prstGeom prst="rect">
            <a:avLst/>
          </a:prstGeom>
        </p:spPr>
      </p:pic>
      <p:sp>
        <p:nvSpPr>
          <p:cNvPr id="15" name="2 Marcador de contenido">
            <a:extLst>
              <a:ext uri="{FF2B5EF4-FFF2-40B4-BE49-F238E27FC236}">
                <a16:creationId xmlns:a16="http://schemas.microsoft.com/office/drawing/2014/main" id="{EA886451-A291-4656-898E-8EB32A4446F2}"/>
              </a:ext>
            </a:extLst>
          </p:cNvPr>
          <p:cNvSpPr txBox="1">
            <a:spLocks/>
          </p:cNvSpPr>
          <p:nvPr/>
        </p:nvSpPr>
        <p:spPr>
          <a:xfrm>
            <a:off x="3964986" y="5013865"/>
            <a:ext cx="3604981" cy="66593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s-ES" sz="2400" b="1" dirty="0">
                <a:solidFill>
                  <a:srgbClr val="C8102C"/>
                </a:solidFill>
              </a:rPr>
              <a:t>Según Ley 1010 de 2006, Art. 2, es toda conducta:</a:t>
            </a:r>
          </a:p>
        </p:txBody>
      </p:sp>
      <p:sp>
        <p:nvSpPr>
          <p:cNvPr id="16" name="Elipse 15">
            <a:extLst>
              <a:ext uri="{FF2B5EF4-FFF2-40B4-BE49-F238E27FC236}">
                <a16:creationId xmlns:a16="http://schemas.microsoft.com/office/drawing/2014/main" id="{3F814CAC-AAF2-4513-AD93-97483C96670D}"/>
              </a:ext>
            </a:extLst>
          </p:cNvPr>
          <p:cNvSpPr/>
          <p:nvPr/>
        </p:nvSpPr>
        <p:spPr>
          <a:xfrm rot="900922">
            <a:off x="8915667" y="4740071"/>
            <a:ext cx="900000" cy="900000"/>
          </a:xfrm>
          <a:prstGeom prst="ellipse">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Elipse 16">
            <a:extLst>
              <a:ext uri="{FF2B5EF4-FFF2-40B4-BE49-F238E27FC236}">
                <a16:creationId xmlns:a16="http://schemas.microsoft.com/office/drawing/2014/main" id="{542379CC-9A6C-4DAF-9CBC-13DCF90A80A9}"/>
              </a:ext>
            </a:extLst>
          </p:cNvPr>
          <p:cNvSpPr/>
          <p:nvPr/>
        </p:nvSpPr>
        <p:spPr>
          <a:xfrm rot="3092526">
            <a:off x="9001996" y="5073085"/>
            <a:ext cx="197645" cy="594233"/>
          </a:xfrm>
          <a:prstGeom prst="ellipse">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Diagrama de flujo: conector 17">
            <a:extLst>
              <a:ext uri="{FF2B5EF4-FFF2-40B4-BE49-F238E27FC236}">
                <a16:creationId xmlns:a16="http://schemas.microsoft.com/office/drawing/2014/main" id="{7489C191-BB3C-44DC-8562-B9E7978EEC85}"/>
              </a:ext>
            </a:extLst>
          </p:cNvPr>
          <p:cNvSpPr/>
          <p:nvPr/>
        </p:nvSpPr>
        <p:spPr>
          <a:xfrm rot="900922">
            <a:off x="9079231" y="4912978"/>
            <a:ext cx="568058" cy="55289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upo 21">
            <a:extLst>
              <a:ext uri="{FF2B5EF4-FFF2-40B4-BE49-F238E27FC236}">
                <a16:creationId xmlns:a16="http://schemas.microsoft.com/office/drawing/2014/main" id="{D034A458-3296-4C64-A5B4-D1AD9D31C1B1}"/>
              </a:ext>
            </a:extLst>
          </p:cNvPr>
          <p:cNvGrpSpPr/>
          <p:nvPr/>
        </p:nvGrpSpPr>
        <p:grpSpPr>
          <a:xfrm rot="19463140">
            <a:off x="5363653" y="2928790"/>
            <a:ext cx="900000" cy="989714"/>
            <a:chOff x="8190217" y="4820680"/>
            <a:chExt cx="900000" cy="989714"/>
          </a:xfrm>
        </p:grpSpPr>
        <p:sp>
          <p:nvSpPr>
            <p:cNvPr id="23" name="Elipse 22">
              <a:extLst>
                <a:ext uri="{FF2B5EF4-FFF2-40B4-BE49-F238E27FC236}">
                  <a16:creationId xmlns:a16="http://schemas.microsoft.com/office/drawing/2014/main" id="{686963A9-86C6-46C8-8FBF-FD02C2F7963A}"/>
                </a:ext>
              </a:extLst>
            </p:cNvPr>
            <p:cNvSpPr/>
            <p:nvPr/>
          </p:nvSpPr>
          <p:spPr>
            <a:xfrm>
              <a:off x="8190217" y="4820680"/>
              <a:ext cx="900000" cy="900000"/>
            </a:xfrm>
            <a:prstGeom prst="ellipse">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4" name="Elipse 23">
              <a:extLst>
                <a:ext uri="{FF2B5EF4-FFF2-40B4-BE49-F238E27FC236}">
                  <a16:creationId xmlns:a16="http://schemas.microsoft.com/office/drawing/2014/main" id="{B4C23AE8-DE79-48F2-866F-84B2DC2131FF}"/>
                </a:ext>
              </a:extLst>
            </p:cNvPr>
            <p:cNvSpPr/>
            <p:nvPr/>
          </p:nvSpPr>
          <p:spPr>
            <a:xfrm rot="2191604">
              <a:off x="8332256" y="5216161"/>
              <a:ext cx="197645" cy="594233"/>
            </a:xfrm>
            <a:prstGeom prst="ellipse">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Diagrama de flujo: conector 24">
              <a:extLst>
                <a:ext uri="{FF2B5EF4-FFF2-40B4-BE49-F238E27FC236}">
                  <a16:creationId xmlns:a16="http://schemas.microsoft.com/office/drawing/2014/main" id="{201FDB47-3F79-4A3B-B00D-5B1B28BBAA96}"/>
                </a:ext>
              </a:extLst>
            </p:cNvPr>
            <p:cNvSpPr/>
            <p:nvPr/>
          </p:nvSpPr>
          <p:spPr>
            <a:xfrm>
              <a:off x="8353695" y="4994233"/>
              <a:ext cx="568058" cy="55289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6" name="Grupo 25">
            <a:extLst>
              <a:ext uri="{FF2B5EF4-FFF2-40B4-BE49-F238E27FC236}">
                <a16:creationId xmlns:a16="http://schemas.microsoft.com/office/drawing/2014/main" id="{CCF50070-0478-4D25-B33D-87FDF187B8C2}"/>
              </a:ext>
            </a:extLst>
          </p:cNvPr>
          <p:cNvGrpSpPr/>
          <p:nvPr/>
        </p:nvGrpSpPr>
        <p:grpSpPr>
          <a:xfrm>
            <a:off x="7548104" y="3522290"/>
            <a:ext cx="900000" cy="989714"/>
            <a:chOff x="8190217" y="4820680"/>
            <a:chExt cx="900000" cy="989714"/>
          </a:xfrm>
        </p:grpSpPr>
        <p:sp>
          <p:nvSpPr>
            <p:cNvPr id="27" name="Elipse 26">
              <a:extLst>
                <a:ext uri="{FF2B5EF4-FFF2-40B4-BE49-F238E27FC236}">
                  <a16:creationId xmlns:a16="http://schemas.microsoft.com/office/drawing/2014/main" id="{A05A971C-9D0B-4040-8214-D1CB085F4EF5}"/>
                </a:ext>
              </a:extLst>
            </p:cNvPr>
            <p:cNvSpPr/>
            <p:nvPr/>
          </p:nvSpPr>
          <p:spPr>
            <a:xfrm>
              <a:off x="8190217" y="4820680"/>
              <a:ext cx="900000" cy="900000"/>
            </a:xfrm>
            <a:prstGeom prst="ellipse">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8" name="Elipse 27">
              <a:extLst>
                <a:ext uri="{FF2B5EF4-FFF2-40B4-BE49-F238E27FC236}">
                  <a16:creationId xmlns:a16="http://schemas.microsoft.com/office/drawing/2014/main" id="{D8AC5937-2F19-4C41-87E8-3D667CA776ED}"/>
                </a:ext>
              </a:extLst>
            </p:cNvPr>
            <p:cNvSpPr/>
            <p:nvPr/>
          </p:nvSpPr>
          <p:spPr>
            <a:xfrm rot="2191604">
              <a:off x="8332256" y="5216161"/>
              <a:ext cx="197645" cy="594233"/>
            </a:xfrm>
            <a:prstGeom prst="ellipse">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Diagrama de flujo: conector 28">
              <a:extLst>
                <a:ext uri="{FF2B5EF4-FFF2-40B4-BE49-F238E27FC236}">
                  <a16:creationId xmlns:a16="http://schemas.microsoft.com/office/drawing/2014/main" id="{387A8C4F-668E-4027-AB97-4A78634ABCD1}"/>
                </a:ext>
              </a:extLst>
            </p:cNvPr>
            <p:cNvSpPr/>
            <p:nvPr/>
          </p:nvSpPr>
          <p:spPr>
            <a:xfrm>
              <a:off x="8353695" y="4994233"/>
              <a:ext cx="568058" cy="55289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30" name="Grupo 29">
            <a:extLst>
              <a:ext uri="{FF2B5EF4-FFF2-40B4-BE49-F238E27FC236}">
                <a16:creationId xmlns:a16="http://schemas.microsoft.com/office/drawing/2014/main" id="{C7ABB6A0-5C0A-4822-8537-8595EE91B01C}"/>
              </a:ext>
            </a:extLst>
          </p:cNvPr>
          <p:cNvGrpSpPr/>
          <p:nvPr/>
        </p:nvGrpSpPr>
        <p:grpSpPr>
          <a:xfrm rot="17424232">
            <a:off x="3250187" y="3338490"/>
            <a:ext cx="900000" cy="989714"/>
            <a:chOff x="8190217" y="4820680"/>
            <a:chExt cx="900000" cy="989714"/>
          </a:xfrm>
        </p:grpSpPr>
        <p:sp>
          <p:nvSpPr>
            <p:cNvPr id="31" name="Elipse 30">
              <a:extLst>
                <a:ext uri="{FF2B5EF4-FFF2-40B4-BE49-F238E27FC236}">
                  <a16:creationId xmlns:a16="http://schemas.microsoft.com/office/drawing/2014/main" id="{523B9102-27FB-4864-AF5F-9C26C732A5D3}"/>
                </a:ext>
              </a:extLst>
            </p:cNvPr>
            <p:cNvSpPr/>
            <p:nvPr/>
          </p:nvSpPr>
          <p:spPr>
            <a:xfrm>
              <a:off x="8190217" y="4820680"/>
              <a:ext cx="900000" cy="900000"/>
            </a:xfrm>
            <a:prstGeom prst="ellipse">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 name="Elipse 31">
              <a:extLst>
                <a:ext uri="{FF2B5EF4-FFF2-40B4-BE49-F238E27FC236}">
                  <a16:creationId xmlns:a16="http://schemas.microsoft.com/office/drawing/2014/main" id="{E490445F-253C-4777-A03B-397D157EAF5F}"/>
                </a:ext>
              </a:extLst>
            </p:cNvPr>
            <p:cNvSpPr/>
            <p:nvPr/>
          </p:nvSpPr>
          <p:spPr>
            <a:xfrm rot="2191604">
              <a:off x="8332256" y="5216161"/>
              <a:ext cx="197645" cy="594233"/>
            </a:xfrm>
            <a:prstGeom prst="ellipse">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Diagrama de flujo: conector 32">
              <a:extLst>
                <a:ext uri="{FF2B5EF4-FFF2-40B4-BE49-F238E27FC236}">
                  <a16:creationId xmlns:a16="http://schemas.microsoft.com/office/drawing/2014/main" id="{08626D1D-906B-4038-A14A-466B5FF56E22}"/>
                </a:ext>
              </a:extLst>
            </p:cNvPr>
            <p:cNvSpPr/>
            <p:nvPr/>
          </p:nvSpPr>
          <p:spPr>
            <a:xfrm>
              <a:off x="8353695" y="4994233"/>
              <a:ext cx="568058" cy="55289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34" name="Grupo 33">
            <a:extLst>
              <a:ext uri="{FF2B5EF4-FFF2-40B4-BE49-F238E27FC236}">
                <a16:creationId xmlns:a16="http://schemas.microsoft.com/office/drawing/2014/main" id="{D5989C96-086E-4ED6-8202-E77BBF51E3EF}"/>
              </a:ext>
            </a:extLst>
          </p:cNvPr>
          <p:cNvGrpSpPr/>
          <p:nvPr/>
        </p:nvGrpSpPr>
        <p:grpSpPr>
          <a:xfrm rot="16457842">
            <a:off x="1753960" y="4485017"/>
            <a:ext cx="900000" cy="989714"/>
            <a:chOff x="8190217" y="4820680"/>
            <a:chExt cx="900000" cy="989714"/>
          </a:xfrm>
        </p:grpSpPr>
        <p:sp>
          <p:nvSpPr>
            <p:cNvPr id="35" name="Elipse 34">
              <a:extLst>
                <a:ext uri="{FF2B5EF4-FFF2-40B4-BE49-F238E27FC236}">
                  <a16:creationId xmlns:a16="http://schemas.microsoft.com/office/drawing/2014/main" id="{779FA514-EA2F-4890-82F5-35A51B388DB9}"/>
                </a:ext>
              </a:extLst>
            </p:cNvPr>
            <p:cNvSpPr/>
            <p:nvPr/>
          </p:nvSpPr>
          <p:spPr>
            <a:xfrm>
              <a:off x="8190217" y="4820680"/>
              <a:ext cx="900000" cy="900000"/>
            </a:xfrm>
            <a:prstGeom prst="ellipse">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6" name="Elipse 35">
              <a:extLst>
                <a:ext uri="{FF2B5EF4-FFF2-40B4-BE49-F238E27FC236}">
                  <a16:creationId xmlns:a16="http://schemas.microsoft.com/office/drawing/2014/main" id="{B1D4F1DA-8E46-4115-A07A-5A6A0F835EC5}"/>
                </a:ext>
              </a:extLst>
            </p:cNvPr>
            <p:cNvSpPr/>
            <p:nvPr/>
          </p:nvSpPr>
          <p:spPr>
            <a:xfrm rot="2191604">
              <a:off x="8332256" y="5216161"/>
              <a:ext cx="197645" cy="594233"/>
            </a:xfrm>
            <a:prstGeom prst="ellipse">
              <a:avLst/>
            </a:prstGeom>
            <a:solidFill>
              <a:srgbClr val="F1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Diagrama de flujo: conector 36">
              <a:extLst>
                <a:ext uri="{FF2B5EF4-FFF2-40B4-BE49-F238E27FC236}">
                  <a16:creationId xmlns:a16="http://schemas.microsoft.com/office/drawing/2014/main" id="{33C62164-1DDD-42A0-8835-B66D90D79DB5}"/>
                </a:ext>
              </a:extLst>
            </p:cNvPr>
            <p:cNvSpPr/>
            <p:nvPr/>
          </p:nvSpPr>
          <p:spPr>
            <a:xfrm>
              <a:off x="8353695" y="4994233"/>
              <a:ext cx="568058" cy="55289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38" name="2 Marcador de contenido">
            <a:extLst>
              <a:ext uri="{FF2B5EF4-FFF2-40B4-BE49-F238E27FC236}">
                <a16:creationId xmlns:a16="http://schemas.microsoft.com/office/drawing/2014/main" id="{054E4FA9-4396-4862-8764-8803E07BDC7F}"/>
              </a:ext>
            </a:extLst>
          </p:cNvPr>
          <p:cNvSpPr txBox="1">
            <a:spLocks/>
          </p:cNvSpPr>
          <p:nvPr/>
        </p:nvSpPr>
        <p:spPr>
          <a:xfrm>
            <a:off x="922469" y="4012401"/>
            <a:ext cx="1255754" cy="399617"/>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s-ES" sz="1800" dirty="0"/>
              <a:t>Persistente</a:t>
            </a:r>
          </a:p>
        </p:txBody>
      </p:sp>
      <p:sp>
        <p:nvSpPr>
          <p:cNvPr id="39" name="2 Marcador de contenido">
            <a:extLst>
              <a:ext uri="{FF2B5EF4-FFF2-40B4-BE49-F238E27FC236}">
                <a16:creationId xmlns:a16="http://schemas.microsoft.com/office/drawing/2014/main" id="{64BFEFA2-84C9-419E-B5A8-C581489FB866}"/>
              </a:ext>
            </a:extLst>
          </p:cNvPr>
          <p:cNvSpPr txBox="1">
            <a:spLocks/>
          </p:cNvSpPr>
          <p:nvPr/>
        </p:nvSpPr>
        <p:spPr>
          <a:xfrm>
            <a:off x="2451614" y="2912500"/>
            <a:ext cx="1563786" cy="399617"/>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s-ES" sz="1800" dirty="0"/>
              <a:t>Demostrable</a:t>
            </a:r>
          </a:p>
        </p:txBody>
      </p:sp>
      <p:sp>
        <p:nvSpPr>
          <p:cNvPr id="40" name="2 Marcador de contenido">
            <a:extLst>
              <a:ext uri="{FF2B5EF4-FFF2-40B4-BE49-F238E27FC236}">
                <a16:creationId xmlns:a16="http://schemas.microsoft.com/office/drawing/2014/main" id="{BD3D32F5-175A-422D-93BF-F19DAA5B80D2}"/>
              </a:ext>
            </a:extLst>
          </p:cNvPr>
          <p:cNvSpPr txBox="1">
            <a:spLocks/>
          </p:cNvSpPr>
          <p:nvPr/>
        </p:nvSpPr>
        <p:spPr>
          <a:xfrm>
            <a:off x="4361238" y="1936996"/>
            <a:ext cx="2832438" cy="817355"/>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s-ES" sz="1800" dirty="0"/>
              <a:t>Encaminada a infundir miedo, intimidación, terror y angustia</a:t>
            </a:r>
          </a:p>
        </p:txBody>
      </p:sp>
      <p:sp>
        <p:nvSpPr>
          <p:cNvPr id="41" name="2 Marcador de contenido">
            <a:extLst>
              <a:ext uri="{FF2B5EF4-FFF2-40B4-BE49-F238E27FC236}">
                <a16:creationId xmlns:a16="http://schemas.microsoft.com/office/drawing/2014/main" id="{E9CA3750-189C-4969-98FC-62A8035EFA98}"/>
              </a:ext>
            </a:extLst>
          </p:cNvPr>
          <p:cNvSpPr txBox="1">
            <a:spLocks/>
          </p:cNvSpPr>
          <p:nvPr/>
        </p:nvSpPr>
        <p:spPr>
          <a:xfrm>
            <a:off x="7845060" y="3078253"/>
            <a:ext cx="1866584" cy="563984"/>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s-ES" sz="1800" dirty="0"/>
              <a:t>Causar perjuicio laboral</a:t>
            </a:r>
          </a:p>
        </p:txBody>
      </p:sp>
      <p:sp>
        <p:nvSpPr>
          <p:cNvPr id="42" name="2 Marcador de contenido">
            <a:extLst>
              <a:ext uri="{FF2B5EF4-FFF2-40B4-BE49-F238E27FC236}">
                <a16:creationId xmlns:a16="http://schemas.microsoft.com/office/drawing/2014/main" id="{A2EF4D35-CD5B-4731-86F3-24DC7FA32300}"/>
              </a:ext>
            </a:extLst>
          </p:cNvPr>
          <p:cNvSpPr txBox="1">
            <a:spLocks/>
          </p:cNvSpPr>
          <p:nvPr/>
        </p:nvSpPr>
        <p:spPr>
          <a:xfrm>
            <a:off x="9707451" y="4123504"/>
            <a:ext cx="2383743" cy="907086"/>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s-ES" sz="1800" dirty="0"/>
              <a:t>Generar desmotivación en el trabajo, o inducir la renuncia del mismo. </a:t>
            </a:r>
          </a:p>
        </p:txBody>
      </p:sp>
      <p:pic>
        <p:nvPicPr>
          <p:cNvPr id="2050" name="Picture 2" descr="Conjunto De Iconos De Vector Relacionados Con El Estrés Y La Depresión  Ilustraciones Vectoriales, Clip Art Vectorizado Libre De Derechos. Image  37491783.">
            <a:extLst>
              <a:ext uri="{FF2B5EF4-FFF2-40B4-BE49-F238E27FC236}">
                <a16:creationId xmlns:a16="http://schemas.microsoft.com/office/drawing/2014/main" id="{637AE93D-1A53-44AC-8DD2-3CDA5A77BDCB}"/>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69181" t="4936" r="3601" b="69985"/>
          <a:stretch/>
        </p:blipFill>
        <p:spPr bwMode="auto">
          <a:xfrm>
            <a:off x="1901505" y="4706306"/>
            <a:ext cx="551076" cy="530187"/>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052" name="Picture 4" descr="Conjunto De Iconos De Vector Relacionados Con El Estrés Y La Depresión  Ilustraciones Vectoriales, Clip Art Vectorizado Libre De Derechos. Image  37491783.">
            <a:extLst>
              <a:ext uri="{FF2B5EF4-FFF2-40B4-BE49-F238E27FC236}">
                <a16:creationId xmlns:a16="http://schemas.microsoft.com/office/drawing/2014/main" id="{ADDB07A3-F28E-40FC-BAE1-EED2A3574E54}"/>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7327" t="2665" r="38021" b="69977"/>
          <a:stretch/>
        </p:blipFill>
        <p:spPr bwMode="auto">
          <a:xfrm>
            <a:off x="7743117" y="3695842"/>
            <a:ext cx="497759" cy="55289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054" name="Picture 6" descr="ᐈ Lupa vector de stock, vectores lupa transparente | descargar en  Depositphotos®">
            <a:extLst>
              <a:ext uri="{FF2B5EF4-FFF2-40B4-BE49-F238E27FC236}">
                <a16:creationId xmlns:a16="http://schemas.microsoft.com/office/drawing/2014/main" id="{B1BE2C7C-922E-4FDF-AAC8-82DB10F20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7501" y="3614342"/>
            <a:ext cx="414230" cy="41423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47" name="Picture 2" descr="Conjunto De Iconos De Vector Relacionados Con El Estrés Y La Depresión  Ilustraciones Vectoriales, Clip Art Vectorizado Libre De Derechos. Image  37491783.">
            <a:extLst>
              <a:ext uri="{FF2B5EF4-FFF2-40B4-BE49-F238E27FC236}">
                <a16:creationId xmlns:a16="http://schemas.microsoft.com/office/drawing/2014/main" id="{D56C67D8-E6AE-47FE-B801-D8FB4E23EA31}"/>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6391" t="69864" r="36391" b="5057"/>
          <a:stretch/>
        </p:blipFill>
        <p:spPr bwMode="auto">
          <a:xfrm>
            <a:off x="5501919" y="3122463"/>
            <a:ext cx="551076" cy="530187"/>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48" name="Picture 2" descr="Conjunto De Iconos De Vector Relacionados Con El Estrés Y La Depresión  Ilustraciones Vectoriales, Clip Art Vectorizado Libre De Derechos. Image  37491783.">
            <a:extLst>
              <a:ext uri="{FF2B5EF4-FFF2-40B4-BE49-F238E27FC236}">
                <a16:creationId xmlns:a16="http://schemas.microsoft.com/office/drawing/2014/main" id="{EDAE8989-4EC4-4321-BDC9-49D4590D5107}"/>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776" t="69113" r="69006" b="5808"/>
          <a:stretch/>
        </p:blipFill>
        <p:spPr bwMode="auto">
          <a:xfrm>
            <a:off x="9095553" y="4911053"/>
            <a:ext cx="551076" cy="530187"/>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39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FC6F46CE-1F00-49E5-B6B8-3D9B0ED3CBF0}"/>
              </a:ext>
            </a:extLst>
          </p:cNvPr>
          <p:cNvSpPr/>
          <p:nvPr/>
        </p:nvSpPr>
        <p:spPr>
          <a:xfrm>
            <a:off x="745720" y="2526428"/>
            <a:ext cx="2167593" cy="2111804"/>
          </a:xfrm>
          <a:prstGeom prst="ellipse">
            <a:avLst/>
          </a:prstGeom>
          <a:solidFill>
            <a:schemeClr val="bg1"/>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BFCA444C-5E11-4895-8CC7-086FDE907E50}"/>
              </a:ext>
            </a:extLst>
          </p:cNvPr>
          <p:cNvSpPr txBox="1"/>
          <p:nvPr/>
        </p:nvSpPr>
        <p:spPr>
          <a:xfrm>
            <a:off x="484504" y="338455"/>
            <a:ext cx="5954396" cy="1015663"/>
          </a:xfrm>
          <a:prstGeom prst="rect">
            <a:avLst/>
          </a:prstGeom>
          <a:noFill/>
        </p:spPr>
        <p:txBody>
          <a:bodyPr wrap="square" rtlCol="0">
            <a:spAutoFit/>
          </a:bodyPr>
          <a:lstStyle/>
          <a:p>
            <a:r>
              <a:rPr lang="es-ES" sz="3000" b="1" dirty="0">
                <a:solidFill>
                  <a:srgbClr val="C8102C"/>
                </a:solidFill>
              </a:rPr>
              <a:t>¿Quiénes pueden sufrir acoso laboral?</a:t>
            </a:r>
          </a:p>
        </p:txBody>
      </p:sp>
      <p:cxnSp>
        <p:nvCxnSpPr>
          <p:cNvPr id="3" name="Conector recto 2">
            <a:extLst>
              <a:ext uri="{FF2B5EF4-FFF2-40B4-BE49-F238E27FC236}">
                <a16:creationId xmlns:a16="http://schemas.microsoft.com/office/drawing/2014/main" id="{268004F6-3503-4DAC-8083-E190430C638B}"/>
              </a:ext>
            </a:extLst>
          </p:cNvPr>
          <p:cNvCxnSpPr>
            <a:cxnSpLocks/>
          </p:cNvCxnSpPr>
          <p:nvPr/>
        </p:nvCxnSpPr>
        <p:spPr>
          <a:xfrm flipV="1">
            <a:off x="3216425" y="2030799"/>
            <a:ext cx="0" cy="3554040"/>
          </a:xfrm>
          <a:prstGeom prst="line">
            <a:avLst/>
          </a:prstGeom>
          <a:ln w="28575">
            <a:solidFill>
              <a:srgbClr val="F1B633"/>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735D1FC9-61D6-427B-8501-D27DAF72ACE5}"/>
              </a:ext>
            </a:extLst>
          </p:cNvPr>
          <p:cNvSpPr txBox="1"/>
          <p:nvPr/>
        </p:nvSpPr>
        <p:spPr>
          <a:xfrm>
            <a:off x="753731" y="3223880"/>
            <a:ext cx="2167593" cy="923330"/>
          </a:xfrm>
          <a:prstGeom prst="rect">
            <a:avLst/>
          </a:prstGeom>
          <a:noFill/>
        </p:spPr>
        <p:txBody>
          <a:bodyPr wrap="square" rtlCol="0">
            <a:spAutoFit/>
          </a:bodyPr>
          <a:lstStyle/>
          <a:p>
            <a:pPr algn="ctr"/>
            <a:r>
              <a:rPr lang="es-CO" dirty="0">
                <a:solidFill>
                  <a:schemeClr val="tx1">
                    <a:lumMod val="65000"/>
                    <a:lumOff val="35000"/>
                  </a:schemeClr>
                </a:solidFill>
              </a:rPr>
              <a:t>Ámbito de relaciones de dependencia o subordinación. </a:t>
            </a:r>
          </a:p>
        </p:txBody>
      </p:sp>
      <p:pic>
        <p:nvPicPr>
          <p:cNvPr id="11" name="Imagen 10">
            <a:extLst>
              <a:ext uri="{FF2B5EF4-FFF2-40B4-BE49-F238E27FC236}">
                <a16:creationId xmlns:a16="http://schemas.microsoft.com/office/drawing/2014/main" id="{764E910F-A1DE-4214-B9EF-88E0E1EA9009}"/>
              </a:ext>
            </a:extLst>
          </p:cNvPr>
          <p:cNvPicPr>
            <a:picLocks noChangeAspect="1"/>
          </p:cNvPicPr>
          <p:nvPr/>
        </p:nvPicPr>
        <p:blipFill rotWithShape="1">
          <a:blip r:embed="rId2"/>
          <a:srcRect l="3117" t="9714" r="67860" b="47966"/>
          <a:stretch/>
        </p:blipFill>
        <p:spPr>
          <a:xfrm>
            <a:off x="6219690" y="1089411"/>
            <a:ext cx="1763502" cy="1800000"/>
          </a:xfrm>
          <a:prstGeom prst="flowChartConnector">
            <a:avLst/>
          </a:prstGeom>
          <a:effectLst>
            <a:outerShdw blurRad="50800" dist="38100" algn="l" rotWithShape="0">
              <a:prstClr val="black">
                <a:alpha val="40000"/>
              </a:prstClr>
            </a:outerShdw>
          </a:effectLst>
        </p:spPr>
      </p:pic>
      <p:pic>
        <p:nvPicPr>
          <p:cNvPr id="12" name="Imagen 11">
            <a:extLst>
              <a:ext uri="{FF2B5EF4-FFF2-40B4-BE49-F238E27FC236}">
                <a16:creationId xmlns:a16="http://schemas.microsoft.com/office/drawing/2014/main" id="{D114E005-7873-443E-A95E-2AB98005CB81}"/>
              </a:ext>
            </a:extLst>
          </p:cNvPr>
          <p:cNvPicPr>
            <a:picLocks noChangeAspect="1"/>
          </p:cNvPicPr>
          <p:nvPr/>
        </p:nvPicPr>
        <p:blipFill rotWithShape="1">
          <a:blip r:embed="rId2"/>
          <a:srcRect l="33322" t="5413" r="37655" b="52267"/>
          <a:stretch/>
        </p:blipFill>
        <p:spPr>
          <a:xfrm>
            <a:off x="3802668" y="2645963"/>
            <a:ext cx="1763502" cy="1800000"/>
          </a:xfrm>
          <a:prstGeom prst="flowChartConnector">
            <a:avLst/>
          </a:prstGeom>
          <a:effectLst>
            <a:outerShdw blurRad="50800" dist="38100" algn="l" rotWithShape="0">
              <a:prstClr val="black">
                <a:alpha val="40000"/>
              </a:prstClr>
            </a:outerShdw>
          </a:effectLst>
        </p:spPr>
      </p:pic>
      <p:pic>
        <p:nvPicPr>
          <p:cNvPr id="13" name="Imagen 12">
            <a:extLst>
              <a:ext uri="{FF2B5EF4-FFF2-40B4-BE49-F238E27FC236}">
                <a16:creationId xmlns:a16="http://schemas.microsoft.com/office/drawing/2014/main" id="{31B0A095-3910-48D0-8DFF-FB4902802367}"/>
              </a:ext>
            </a:extLst>
          </p:cNvPr>
          <p:cNvPicPr>
            <a:picLocks noChangeAspect="1"/>
          </p:cNvPicPr>
          <p:nvPr/>
        </p:nvPicPr>
        <p:blipFill rotWithShape="1">
          <a:blip r:embed="rId2"/>
          <a:srcRect l="36007" t="54582" r="34970" b="3098"/>
          <a:stretch/>
        </p:blipFill>
        <p:spPr>
          <a:xfrm>
            <a:off x="6373141" y="4359870"/>
            <a:ext cx="1763502" cy="1800000"/>
          </a:xfrm>
          <a:prstGeom prst="flowChartConnector">
            <a:avLst/>
          </a:prstGeom>
          <a:effectLst>
            <a:outerShdw blurRad="50800" dist="38100" algn="l" rotWithShape="0">
              <a:prstClr val="black">
                <a:alpha val="40000"/>
              </a:prstClr>
            </a:outerShdw>
          </a:effectLst>
        </p:spPr>
      </p:pic>
      <p:pic>
        <p:nvPicPr>
          <p:cNvPr id="14" name="Imagen 13">
            <a:extLst>
              <a:ext uri="{FF2B5EF4-FFF2-40B4-BE49-F238E27FC236}">
                <a16:creationId xmlns:a16="http://schemas.microsoft.com/office/drawing/2014/main" id="{ECF05958-E9D5-4E16-82EB-93B2410F2285}"/>
              </a:ext>
            </a:extLst>
          </p:cNvPr>
          <p:cNvPicPr>
            <a:picLocks noChangeAspect="1"/>
          </p:cNvPicPr>
          <p:nvPr/>
        </p:nvPicPr>
        <p:blipFill rotWithShape="1">
          <a:blip r:embed="rId2"/>
          <a:srcRect l="66730" t="7285" r="4247" b="50395"/>
          <a:stretch/>
        </p:blipFill>
        <p:spPr>
          <a:xfrm>
            <a:off x="8820317" y="2782033"/>
            <a:ext cx="1763502" cy="1800000"/>
          </a:xfrm>
          <a:prstGeom prst="flowChartConnector">
            <a:avLst/>
          </a:prstGeom>
          <a:effectLst>
            <a:outerShdw blurRad="50800" dist="38100" algn="l" rotWithShape="0">
              <a:prstClr val="black">
                <a:alpha val="40000"/>
              </a:prstClr>
            </a:outerShdw>
          </a:effectLst>
        </p:spPr>
      </p:pic>
      <p:sp>
        <p:nvSpPr>
          <p:cNvPr id="15" name="CuadroTexto 14">
            <a:extLst>
              <a:ext uri="{FF2B5EF4-FFF2-40B4-BE49-F238E27FC236}">
                <a16:creationId xmlns:a16="http://schemas.microsoft.com/office/drawing/2014/main" id="{B2995ED8-B0C0-4DD3-9BF3-CCD54EAF0769}"/>
              </a:ext>
            </a:extLst>
          </p:cNvPr>
          <p:cNvSpPr txBox="1"/>
          <p:nvPr/>
        </p:nvSpPr>
        <p:spPr>
          <a:xfrm>
            <a:off x="6679171" y="586645"/>
            <a:ext cx="844539" cy="461665"/>
          </a:xfrm>
          <a:prstGeom prst="rect">
            <a:avLst/>
          </a:prstGeom>
          <a:noFill/>
        </p:spPr>
        <p:txBody>
          <a:bodyPr wrap="square" rtlCol="0">
            <a:spAutoFit/>
          </a:bodyPr>
          <a:lstStyle/>
          <a:p>
            <a:pPr algn="ctr"/>
            <a:r>
              <a:rPr lang="es-MX" sz="1200" dirty="0"/>
              <a:t>Superior Jerárquico </a:t>
            </a:r>
            <a:endParaRPr lang="es-CO" sz="1200" dirty="0"/>
          </a:p>
        </p:txBody>
      </p:sp>
      <p:sp>
        <p:nvSpPr>
          <p:cNvPr id="16" name="CuadroTexto 15">
            <a:extLst>
              <a:ext uri="{FF2B5EF4-FFF2-40B4-BE49-F238E27FC236}">
                <a16:creationId xmlns:a16="http://schemas.microsoft.com/office/drawing/2014/main" id="{067D745B-42FF-4925-B853-443F9393B5E0}"/>
              </a:ext>
            </a:extLst>
          </p:cNvPr>
          <p:cNvSpPr txBox="1"/>
          <p:nvPr/>
        </p:nvSpPr>
        <p:spPr>
          <a:xfrm>
            <a:off x="4351866" y="4478196"/>
            <a:ext cx="853247" cy="276999"/>
          </a:xfrm>
          <a:prstGeom prst="rect">
            <a:avLst/>
          </a:prstGeom>
          <a:noFill/>
        </p:spPr>
        <p:txBody>
          <a:bodyPr wrap="none" rtlCol="0">
            <a:spAutoFit/>
          </a:bodyPr>
          <a:lstStyle/>
          <a:p>
            <a:r>
              <a:rPr lang="es-MX" sz="1200" dirty="0"/>
              <a:t>Trabajador</a:t>
            </a:r>
            <a:endParaRPr lang="es-CO" sz="1200" dirty="0"/>
          </a:p>
        </p:txBody>
      </p:sp>
      <p:sp>
        <p:nvSpPr>
          <p:cNvPr id="17" name="CuadroTexto 16">
            <a:extLst>
              <a:ext uri="{FF2B5EF4-FFF2-40B4-BE49-F238E27FC236}">
                <a16:creationId xmlns:a16="http://schemas.microsoft.com/office/drawing/2014/main" id="{27F3BB15-0AFC-49F6-8914-B6A3CE18AC21}"/>
              </a:ext>
            </a:extLst>
          </p:cNvPr>
          <p:cNvSpPr txBox="1"/>
          <p:nvPr/>
        </p:nvSpPr>
        <p:spPr>
          <a:xfrm>
            <a:off x="6752446" y="6236007"/>
            <a:ext cx="1104148" cy="461665"/>
          </a:xfrm>
          <a:prstGeom prst="rect">
            <a:avLst/>
          </a:prstGeom>
          <a:noFill/>
        </p:spPr>
        <p:txBody>
          <a:bodyPr wrap="none" rtlCol="0">
            <a:spAutoFit/>
          </a:bodyPr>
          <a:lstStyle/>
          <a:p>
            <a:pPr algn="ctr"/>
            <a:r>
              <a:rPr lang="es-MX" sz="1200" dirty="0"/>
              <a:t>Servidores (as)</a:t>
            </a:r>
          </a:p>
          <a:p>
            <a:pPr algn="ctr"/>
            <a:r>
              <a:rPr lang="es-MX" sz="1200" dirty="0"/>
              <a:t>Públicos</a:t>
            </a:r>
            <a:endParaRPr lang="es-CO" sz="1200" dirty="0"/>
          </a:p>
        </p:txBody>
      </p:sp>
      <p:sp>
        <p:nvSpPr>
          <p:cNvPr id="18" name="CuadroTexto 17">
            <a:extLst>
              <a:ext uri="{FF2B5EF4-FFF2-40B4-BE49-F238E27FC236}">
                <a16:creationId xmlns:a16="http://schemas.microsoft.com/office/drawing/2014/main" id="{CD166AFD-7A56-4407-A07E-DCFAAECFA55B}"/>
              </a:ext>
            </a:extLst>
          </p:cNvPr>
          <p:cNvSpPr txBox="1"/>
          <p:nvPr/>
        </p:nvSpPr>
        <p:spPr>
          <a:xfrm>
            <a:off x="9183700" y="4608499"/>
            <a:ext cx="1576737" cy="830997"/>
          </a:xfrm>
          <a:prstGeom prst="rect">
            <a:avLst/>
          </a:prstGeom>
          <a:noFill/>
        </p:spPr>
        <p:txBody>
          <a:bodyPr wrap="square" rtlCol="0">
            <a:spAutoFit/>
          </a:bodyPr>
          <a:lstStyle/>
          <a:p>
            <a:pPr algn="ctr"/>
            <a:r>
              <a:rPr lang="es-MX" sz="1200" dirty="0"/>
              <a:t>Trabajadores(as) oficiales</a:t>
            </a:r>
          </a:p>
          <a:p>
            <a:pPr algn="ctr"/>
            <a:r>
              <a:rPr lang="es-MX" sz="1200" dirty="0"/>
              <a:t>Servidores régimen especial</a:t>
            </a:r>
            <a:endParaRPr lang="es-CO" sz="1200" dirty="0"/>
          </a:p>
        </p:txBody>
      </p:sp>
      <p:sp>
        <p:nvSpPr>
          <p:cNvPr id="20" name="Flecha: a la izquierda y arriba 19">
            <a:extLst>
              <a:ext uri="{FF2B5EF4-FFF2-40B4-BE49-F238E27FC236}">
                <a16:creationId xmlns:a16="http://schemas.microsoft.com/office/drawing/2014/main" id="{A0036639-A598-41F3-8310-4AA1C5D6FE56}"/>
              </a:ext>
            </a:extLst>
          </p:cNvPr>
          <p:cNvSpPr/>
          <p:nvPr/>
        </p:nvSpPr>
        <p:spPr>
          <a:xfrm rot="16200000">
            <a:off x="8114861" y="1723335"/>
            <a:ext cx="1080000" cy="1080000"/>
          </a:xfrm>
          <a:prstGeom prst="leftUpArrow">
            <a:avLst>
              <a:gd name="adj1" fmla="val 23020"/>
              <a:gd name="adj2" fmla="val 25000"/>
              <a:gd name="adj3" fmla="val 19059"/>
            </a:avLst>
          </a:prstGeom>
          <a:solidFill>
            <a:srgbClr val="F1B633"/>
          </a:solidFill>
          <a:ln>
            <a:solidFill>
              <a:srgbClr val="F1B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Flecha: a la izquierda y arriba 20">
            <a:extLst>
              <a:ext uri="{FF2B5EF4-FFF2-40B4-BE49-F238E27FC236}">
                <a16:creationId xmlns:a16="http://schemas.microsoft.com/office/drawing/2014/main" id="{6DC175AD-CC62-4924-8471-8D8A8D4E4582}"/>
              </a:ext>
            </a:extLst>
          </p:cNvPr>
          <p:cNvSpPr/>
          <p:nvPr/>
        </p:nvSpPr>
        <p:spPr>
          <a:xfrm rot="10800000">
            <a:off x="5154783" y="1723335"/>
            <a:ext cx="1080000" cy="1080000"/>
          </a:xfrm>
          <a:prstGeom prst="leftUpArrow">
            <a:avLst>
              <a:gd name="adj1" fmla="val 23020"/>
              <a:gd name="adj2" fmla="val 25000"/>
              <a:gd name="adj3" fmla="val 19059"/>
            </a:avLst>
          </a:prstGeom>
          <a:solidFill>
            <a:srgbClr val="F1B633"/>
          </a:solidFill>
          <a:ln>
            <a:solidFill>
              <a:srgbClr val="F1B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Flecha: a la izquierda y arriba 21">
            <a:extLst>
              <a:ext uri="{FF2B5EF4-FFF2-40B4-BE49-F238E27FC236}">
                <a16:creationId xmlns:a16="http://schemas.microsoft.com/office/drawing/2014/main" id="{3462C740-BCE2-4956-A6B5-518DE113EE00}"/>
              </a:ext>
            </a:extLst>
          </p:cNvPr>
          <p:cNvSpPr/>
          <p:nvPr/>
        </p:nvSpPr>
        <p:spPr>
          <a:xfrm rot="5400000">
            <a:off x="5155669" y="4540845"/>
            <a:ext cx="1080000" cy="1080000"/>
          </a:xfrm>
          <a:prstGeom prst="leftUpArrow">
            <a:avLst>
              <a:gd name="adj1" fmla="val 23020"/>
              <a:gd name="adj2" fmla="val 25000"/>
              <a:gd name="adj3" fmla="val 19059"/>
            </a:avLst>
          </a:prstGeom>
          <a:solidFill>
            <a:srgbClr val="F1B633"/>
          </a:solidFill>
          <a:ln>
            <a:solidFill>
              <a:srgbClr val="F1B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Flecha: a la izquierda y arriba 22">
            <a:extLst>
              <a:ext uri="{FF2B5EF4-FFF2-40B4-BE49-F238E27FC236}">
                <a16:creationId xmlns:a16="http://schemas.microsoft.com/office/drawing/2014/main" id="{1C65F15B-B170-4E02-96B6-0351AD50068A}"/>
              </a:ext>
            </a:extLst>
          </p:cNvPr>
          <p:cNvSpPr/>
          <p:nvPr/>
        </p:nvSpPr>
        <p:spPr>
          <a:xfrm>
            <a:off x="8280317" y="4540845"/>
            <a:ext cx="1080000" cy="1080000"/>
          </a:xfrm>
          <a:prstGeom prst="leftUpArrow">
            <a:avLst>
              <a:gd name="adj1" fmla="val 23020"/>
              <a:gd name="adj2" fmla="val 25000"/>
              <a:gd name="adj3" fmla="val 19059"/>
            </a:avLst>
          </a:prstGeom>
          <a:solidFill>
            <a:srgbClr val="F1B633"/>
          </a:solidFill>
          <a:ln>
            <a:solidFill>
              <a:srgbClr val="F1B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Flecha: arriba y abajo 23">
            <a:extLst>
              <a:ext uri="{FF2B5EF4-FFF2-40B4-BE49-F238E27FC236}">
                <a16:creationId xmlns:a16="http://schemas.microsoft.com/office/drawing/2014/main" id="{1CBB8749-06A4-48DD-87F3-57BA31FC4C5F}"/>
              </a:ext>
            </a:extLst>
          </p:cNvPr>
          <p:cNvSpPr/>
          <p:nvPr/>
        </p:nvSpPr>
        <p:spPr>
          <a:xfrm>
            <a:off x="6950926" y="3006962"/>
            <a:ext cx="484632" cy="1216078"/>
          </a:xfrm>
          <a:prstGeom prst="upDownArrow">
            <a:avLst/>
          </a:prstGeom>
          <a:solidFill>
            <a:srgbClr val="F1B633"/>
          </a:solidFill>
          <a:ln>
            <a:solidFill>
              <a:srgbClr val="F1B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lecha: arriba y abajo 24">
            <a:extLst>
              <a:ext uri="{FF2B5EF4-FFF2-40B4-BE49-F238E27FC236}">
                <a16:creationId xmlns:a16="http://schemas.microsoft.com/office/drawing/2014/main" id="{9ABEF82D-DB6A-4ECB-8943-6C7B3F2E691A}"/>
              </a:ext>
            </a:extLst>
          </p:cNvPr>
          <p:cNvSpPr/>
          <p:nvPr/>
        </p:nvSpPr>
        <p:spPr>
          <a:xfrm rot="5400000">
            <a:off x="6950926" y="2586645"/>
            <a:ext cx="484632" cy="2056713"/>
          </a:xfrm>
          <a:prstGeom prst="upDownArrow">
            <a:avLst/>
          </a:prstGeom>
          <a:solidFill>
            <a:srgbClr val="F1B633"/>
          </a:solidFill>
          <a:ln>
            <a:solidFill>
              <a:srgbClr val="F1B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426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CB13041-9F7F-46A4-A714-F7C8195F44D0}"/>
              </a:ext>
            </a:extLst>
          </p:cNvPr>
          <p:cNvSpPr txBox="1"/>
          <p:nvPr/>
        </p:nvSpPr>
        <p:spPr>
          <a:xfrm>
            <a:off x="484504" y="338455"/>
            <a:ext cx="5954396" cy="553998"/>
          </a:xfrm>
          <a:prstGeom prst="rect">
            <a:avLst/>
          </a:prstGeom>
          <a:noFill/>
        </p:spPr>
        <p:txBody>
          <a:bodyPr wrap="square" rtlCol="0">
            <a:spAutoFit/>
          </a:bodyPr>
          <a:lstStyle/>
          <a:p>
            <a:r>
              <a:rPr lang="es-ES" sz="3000" b="1" dirty="0">
                <a:solidFill>
                  <a:srgbClr val="C8102C"/>
                </a:solidFill>
              </a:rPr>
              <a:t>Modalidades</a:t>
            </a:r>
          </a:p>
        </p:txBody>
      </p:sp>
      <p:pic>
        <p:nvPicPr>
          <p:cNvPr id="5" name="Imagen 4">
            <a:extLst>
              <a:ext uri="{FF2B5EF4-FFF2-40B4-BE49-F238E27FC236}">
                <a16:creationId xmlns:a16="http://schemas.microsoft.com/office/drawing/2014/main" id="{0A967290-13A1-475B-B549-73CFF1320B40}"/>
              </a:ext>
            </a:extLst>
          </p:cNvPr>
          <p:cNvPicPr>
            <a:picLocks noChangeAspect="1"/>
          </p:cNvPicPr>
          <p:nvPr/>
        </p:nvPicPr>
        <p:blipFill>
          <a:blip r:embed="rId2" cstate="print">
            <a:grayscl/>
          </a:blip>
          <a:stretch>
            <a:fillRect/>
          </a:stretch>
        </p:blipFill>
        <p:spPr>
          <a:xfrm>
            <a:off x="1606377" y="2039126"/>
            <a:ext cx="2609534" cy="2385860"/>
          </a:xfrm>
          <a:prstGeom prst="rect">
            <a:avLst/>
          </a:prstGeom>
        </p:spPr>
      </p:pic>
      <p:sp>
        <p:nvSpPr>
          <p:cNvPr id="6" name="2 Marcador de contenido">
            <a:extLst>
              <a:ext uri="{FF2B5EF4-FFF2-40B4-BE49-F238E27FC236}">
                <a16:creationId xmlns:a16="http://schemas.microsoft.com/office/drawing/2014/main" id="{1ED5D353-FDFC-4890-9238-D117F930D9FA}"/>
              </a:ext>
            </a:extLst>
          </p:cNvPr>
          <p:cNvSpPr txBox="1">
            <a:spLocks/>
          </p:cNvSpPr>
          <p:nvPr/>
        </p:nvSpPr>
        <p:spPr>
          <a:xfrm>
            <a:off x="289817" y="1148184"/>
            <a:ext cx="4464495" cy="70711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s-CO" b="1" dirty="0">
                <a:solidFill>
                  <a:schemeClr val="tx1">
                    <a:lumMod val="65000"/>
                    <a:lumOff val="35000"/>
                  </a:schemeClr>
                </a:solidFill>
              </a:rPr>
              <a:t>1. Maltrato</a:t>
            </a:r>
            <a:endParaRPr lang="es-CO" sz="1600" b="1" dirty="0">
              <a:solidFill>
                <a:schemeClr val="tx1">
                  <a:lumMod val="65000"/>
                  <a:lumOff val="35000"/>
                </a:schemeClr>
              </a:solidFill>
            </a:endParaRPr>
          </a:p>
        </p:txBody>
      </p:sp>
      <p:sp>
        <p:nvSpPr>
          <p:cNvPr id="7" name="2 Marcador de contenido">
            <a:extLst>
              <a:ext uri="{FF2B5EF4-FFF2-40B4-BE49-F238E27FC236}">
                <a16:creationId xmlns:a16="http://schemas.microsoft.com/office/drawing/2014/main" id="{CC2E6830-6590-4695-B1AE-83CCBE88F349}"/>
              </a:ext>
            </a:extLst>
          </p:cNvPr>
          <p:cNvSpPr txBox="1">
            <a:spLocks/>
          </p:cNvSpPr>
          <p:nvPr/>
        </p:nvSpPr>
        <p:spPr>
          <a:xfrm>
            <a:off x="5970736" y="1176829"/>
            <a:ext cx="4993126" cy="70711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s-CO" b="1" dirty="0">
                <a:solidFill>
                  <a:schemeClr val="tx1">
                    <a:lumMod val="65000"/>
                    <a:lumOff val="35000"/>
                  </a:schemeClr>
                </a:solidFill>
              </a:rPr>
              <a:t>2. Persecución </a:t>
            </a:r>
            <a:endParaRPr lang="es-CO" sz="1600" b="1" dirty="0">
              <a:solidFill>
                <a:schemeClr val="tx1">
                  <a:lumMod val="65000"/>
                  <a:lumOff val="35000"/>
                </a:schemeClr>
              </a:solidFill>
            </a:endParaRPr>
          </a:p>
        </p:txBody>
      </p:sp>
      <p:pic>
        <p:nvPicPr>
          <p:cNvPr id="8" name="Imagen 7">
            <a:extLst>
              <a:ext uri="{FF2B5EF4-FFF2-40B4-BE49-F238E27FC236}">
                <a16:creationId xmlns:a16="http://schemas.microsoft.com/office/drawing/2014/main" id="{E5944149-5E04-4C3B-9E31-9B6B612D5939}"/>
              </a:ext>
            </a:extLst>
          </p:cNvPr>
          <p:cNvPicPr>
            <a:picLocks noChangeAspect="1"/>
          </p:cNvPicPr>
          <p:nvPr/>
        </p:nvPicPr>
        <p:blipFill>
          <a:blip r:embed="rId3" cstate="print">
            <a:grayscl/>
          </a:blip>
          <a:stretch>
            <a:fillRect/>
          </a:stretch>
        </p:blipFill>
        <p:spPr>
          <a:xfrm>
            <a:off x="7589591" y="1861931"/>
            <a:ext cx="2328282" cy="2598228"/>
          </a:xfrm>
          <a:prstGeom prst="rect">
            <a:avLst/>
          </a:prstGeom>
        </p:spPr>
      </p:pic>
      <p:cxnSp>
        <p:nvCxnSpPr>
          <p:cNvPr id="9" name="Conector recto 8">
            <a:extLst>
              <a:ext uri="{FF2B5EF4-FFF2-40B4-BE49-F238E27FC236}">
                <a16:creationId xmlns:a16="http://schemas.microsoft.com/office/drawing/2014/main" id="{76604191-B138-4BCD-AB29-00961F08C626}"/>
              </a:ext>
            </a:extLst>
          </p:cNvPr>
          <p:cNvCxnSpPr/>
          <p:nvPr/>
        </p:nvCxnSpPr>
        <p:spPr>
          <a:xfrm>
            <a:off x="5745125" y="1186961"/>
            <a:ext cx="0" cy="4484077"/>
          </a:xfrm>
          <a:prstGeom prst="line">
            <a:avLst/>
          </a:prstGeom>
          <a:ln w="38100">
            <a:solidFill>
              <a:srgbClr val="F1B63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B406E812-7FC1-451A-8109-2CEDD7A69776}"/>
              </a:ext>
            </a:extLst>
          </p:cNvPr>
          <p:cNvSpPr txBox="1"/>
          <p:nvPr/>
        </p:nvSpPr>
        <p:spPr>
          <a:xfrm>
            <a:off x="1232581" y="4672905"/>
            <a:ext cx="3619709" cy="830997"/>
          </a:xfrm>
          <a:prstGeom prst="rect">
            <a:avLst/>
          </a:prstGeom>
          <a:noFill/>
        </p:spPr>
        <p:txBody>
          <a:bodyPr wrap="square" rtlCol="0">
            <a:spAutoFit/>
          </a:bodyPr>
          <a:lstStyle/>
          <a:p>
            <a:pPr algn="ctr"/>
            <a:r>
              <a:rPr lang="es-MX" sz="1600" dirty="0">
                <a:solidFill>
                  <a:schemeClr val="tx1">
                    <a:lumMod val="65000"/>
                    <a:lumOff val="35000"/>
                  </a:schemeClr>
                </a:solidFill>
              </a:rPr>
              <a:t>Cualquier acto de agresión física,</a:t>
            </a:r>
          </a:p>
          <a:p>
            <a:pPr algn="ctr"/>
            <a:r>
              <a:rPr lang="es-MX" sz="1600" dirty="0">
                <a:solidFill>
                  <a:schemeClr val="tx1">
                    <a:lumMod val="65000"/>
                    <a:lumOff val="35000"/>
                  </a:schemeClr>
                </a:solidFill>
              </a:rPr>
              <a:t> independiente de las consecuencias</a:t>
            </a:r>
          </a:p>
          <a:p>
            <a:pPr algn="ctr"/>
            <a:r>
              <a:rPr lang="es-MX" sz="1600" dirty="0">
                <a:solidFill>
                  <a:schemeClr val="tx1">
                    <a:lumMod val="65000"/>
                    <a:lumOff val="35000"/>
                  </a:schemeClr>
                </a:solidFill>
              </a:rPr>
              <a:t> que tenga.</a:t>
            </a:r>
            <a:endParaRPr lang="es-CO" sz="1600" dirty="0">
              <a:solidFill>
                <a:schemeClr val="tx1">
                  <a:lumMod val="65000"/>
                  <a:lumOff val="35000"/>
                </a:schemeClr>
              </a:solidFill>
            </a:endParaRPr>
          </a:p>
        </p:txBody>
      </p:sp>
      <p:sp>
        <p:nvSpPr>
          <p:cNvPr id="11" name="CuadroTexto 10">
            <a:extLst>
              <a:ext uri="{FF2B5EF4-FFF2-40B4-BE49-F238E27FC236}">
                <a16:creationId xmlns:a16="http://schemas.microsoft.com/office/drawing/2014/main" id="{1CB6956B-C852-4ECB-8D31-242D3A4D17B2}"/>
              </a:ext>
            </a:extLst>
          </p:cNvPr>
          <p:cNvSpPr txBox="1"/>
          <p:nvPr/>
        </p:nvSpPr>
        <p:spPr>
          <a:xfrm>
            <a:off x="7251410" y="4672047"/>
            <a:ext cx="3205978" cy="1077218"/>
          </a:xfrm>
          <a:prstGeom prst="rect">
            <a:avLst/>
          </a:prstGeom>
          <a:noFill/>
        </p:spPr>
        <p:txBody>
          <a:bodyPr wrap="square" rtlCol="0">
            <a:spAutoFit/>
          </a:bodyPr>
          <a:lstStyle/>
          <a:p>
            <a:pPr algn="ctr"/>
            <a:r>
              <a:rPr lang="es-MX" sz="1600" dirty="0">
                <a:solidFill>
                  <a:schemeClr val="tx1">
                    <a:lumMod val="65000"/>
                    <a:lumOff val="35000"/>
                  </a:schemeClr>
                </a:solidFill>
              </a:rPr>
              <a:t>Amenazas de despido sin justificación </a:t>
            </a:r>
          </a:p>
          <a:p>
            <a:pPr algn="ctr"/>
            <a:r>
              <a:rPr lang="es-MX" sz="1600" dirty="0">
                <a:solidFill>
                  <a:schemeClr val="tx1">
                    <a:lumMod val="65000"/>
                    <a:lumOff val="35000"/>
                  </a:schemeClr>
                </a:solidFill>
              </a:rPr>
              <a:t>dichas delante de los compañeros de trabajo.</a:t>
            </a:r>
            <a:endParaRPr lang="es-CO" sz="1600" dirty="0">
              <a:solidFill>
                <a:schemeClr val="tx1">
                  <a:lumMod val="65000"/>
                  <a:lumOff val="35000"/>
                </a:schemeClr>
              </a:solidFill>
            </a:endParaRPr>
          </a:p>
        </p:txBody>
      </p:sp>
    </p:spTree>
    <p:extLst>
      <p:ext uri="{BB962C8B-B14F-4D97-AF65-F5344CB8AC3E}">
        <p14:creationId xmlns:p14="http://schemas.microsoft.com/office/powerpoint/2010/main" val="30725430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3960</Words>
  <Application>Microsoft Office PowerPoint</Application>
  <PresentationFormat>Panorámica</PresentationFormat>
  <Paragraphs>470</Paragraphs>
  <Slides>43</Slides>
  <Notes>11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43</vt:i4>
      </vt:variant>
    </vt:vector>
  </HeadingPairs>
  <TitlesOfParts>
    <vt:vector size="51" baseType="lpstr">
      <vt:lpstr>Arial</vt:lpstr>
      <vt:lpstr>Calibri</vt:lpstr>
      <vt:lpstr>Century Gothic</vt:lpstr>
      <vt:lpstr>Courier New</vt:lpstr>
      <vt:lpstr>Tw Cen MT</vt:lpstr>
      <vt:lpstr>Wingdings</vt:lpstr>
      <vt:lpstr>Wingdings 2</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Olenka Mancera Guarin</cp:lastModifiedBy>
  <cp:revision>41</cp:revision>
  <dcterms:created xsi:type="dcterms:W3CDTF">2020-01-14T13:48:49Z</dcterms:created>
  <dcterms:modified xsi:type="dcterms:W3CDTF">2021-03-24T22:12:42Z</dcterms:modified>
</cp:coreProperties>
</file>